
<file path=[Content_Types].xml><?xml version="1.0" encoding="utf-8"?>
<Types xmlns="http://schemas.openxmlformats.org/package/2006/content-types">
  <Default ContentType="image/jpeg" Extension="jpg"/>
  <Default ContentType="application/vnd.openxmlformats-officedocument.vmlDrawing" Extension="vml"/>
  <Default ContentType="application/vnd.openxmlformats-officedocument.oleObject" Extension="bin"/>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oleObject" PartName="/ppt/embeddings/oleObject9.bin"/>
  <Override ContentType="application/vnd.openxmlformats-officedocument.oleObject" PartName="/ppt/embeddings/oleObject12.bin"/>
  <Override ContentType="application/vnd.openxmlformats-officedocument.oleObject" PartName="/ppt/embeddings/oleObject3.bin"/>
  <Override ContentType="application/vnd.openxmlformats-officedocument.oleObject" PartName="/ppt/embeddings/oleObject6.bin"/>
  <Override ContentType="application/vnd.openxmlformats-officedocument.oleObject" PartName="/ppt/embeddings/oleObject5.bin"/>
  <Override ContentType="application/vnd.openxmlformats-officedocument.oleObject" PartName="/ppt/embeddings/oleObject4.bin"/>
  <Override ContentType="application/vnd.openxmlformats-officedocument.oleObject" PartName="/ppt/embeddings/oleObject7.bin"/>
  <Override ContentType="application/vnd.openxmlformats-officedocument.oleObject" PartName="/ppt/embeddings/oleObject2.bin"/>
  <Override ContentType="application/vnd.openxmlformats-officedocument.oleObject" PartName="/ppt/embeddings/oleObject10.bin"/>
  <Override ContentType="application/vnd.openxmlformats-officedocument.oleObject" PartName="/ppt/embeddings/oleObject1.bin"/>
  <Override ContentType="application/vnd.openxmlformats-officedocument.oleObject" PartName="/ppt/embeddings/oleObject11.bin"/>
  <Override ContentType="application/vnd.openxmlformats-officedocument.oleObject" PartName="/ppt/embeddings/oleObject8.bin"/>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16" roundtripDataSignature="AMtx7mjre1u0PiC815Px8i9X7N/u3ya/R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6" Type="http://customschemas.google.com/relationships/presentationmetadata" Target="meta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 Id="rId2" Type="http://schemas.openxmlformats.org/officeDocument/2006/relationships/image" Target="../media/image8.png"/><Relationship Id="rId3"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5.png"/><Relationship Id="rId3" Type="http://schemas.openxmlformats.org/officeDocument/2006/relationships/image" Target="../media/image3.png"/><Relationship Id="rId4" Type="http://schemas.openxmlformats.org/officeDocument/2006/relationships/image" Target="../media/image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3.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ec1ec97708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gec1ec97708_0_8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1" name="Shape 11"/>
        <p:cNvGrpSpPr/>
        <p:nvPr/>
      </p:nvGrpSpPr>
      <p:grpSpPr>
        <a:xfrm>
          <a:off x="0" y="0"/>
          <a:ext cx="0" cy="0"/>
          <a:chOff x="0" y="0"/>
          <a:chExt cx="0" cy="0"/>
        </a:xfrm>
      </p:grpSpPr>
      <p:sp>
        <p:nvSpPr>
          <p:cNvPr id="12" name="Google Shape;12;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4" name="Google Shape;14;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68" name="Shape 68"/>
        <p:cNvGrpSpPr/>
        <p:nvPr/>
      </p:nvGrpSpPr>
      <p:grpSpPr>
        <a:xfrm>
          <a:off x="0" y="0"/>
          <a:ext cx="0" cy="0"/>
          <a:chOff x="0" y="0"/>
          <a:chExt cx="0" cy="0"/>
        </a:xfrm>
      </p:grpSpPr>
      <p:sp>
        <p:nvSpPr>
          <p:cNvPr id="69" name="Google Shape;69;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20"/>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74" name="Shape 74"/>
        <p:cNvGrpSpPr/>
        <p:nvPr/>
      </p:nvGrpSpPr>
      <p:grpSpPr>
        <a:xfrm>
          <a:off x="0" y="0"/>
          <a:ext cx="0" cy="0"/>
          <a:chOff x="0" y="0"/>
          <a:chExt cx="0" cy="0"/>
        </a:xfrm>
      </p:grpSpPr>
      <p:sp>
        <p:nvSpPr>
          <p:cNvPr id="75" name="Google Shape;75;p21"/>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21"/>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86" name="Shape 86"/>
        <p:cNvGrpSpPr/>
        <p:nvPr/>
      </p:nvGrpSpPr>
      <p:grpSpPr>
        <a:xfrm>
          <a:off x="0" y="0"/>
          <a:ext cx="0" cy="0"/>
          <a:chOff x="0" y="0"/>
          <a:chExt cx="0" cy="0"/>
        </a:xfrm>
      </p:grpSpPr>
      <p:sp>
        <p:nvSpPr>
          <p:cNvPr id="87" name="Google Shape;87;gec1ec97708_0_97"/>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88" name="Google Shape;88;gec1ec97708_0_97"/>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89" name="Google Shape;89;gec1ec97708_0_9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0" name="Google Shape;90;gec1ec97708_0_9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1" name="Google Shape;91;gec1ec97708_0_9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92" name="Shape 92"/>
        <p:cNvGrpSpPr/>
        <p:nvPr/>
      </p:nvGrpSpPr>
      <p:grpSpPr>
        <a:xfrm>
          <a:off x="0" y="0"/>
          <a:ext cx="0" cy="0"/>
          <a:chOff x="0" y="0"/>
          <a:chExt cx="0" cy="0"/>
        </a:xfrm>
      </p:grpSpPr>
      <p:sp>
        <p:nvSpPr>
          <p:cNvPr id="93" name="Google Shape;93;gec1ec97708_0_10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4" name="Google Shape;94;gec1ec97708_0_10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95" name="Google Shape;95;gec1ec97708_0_10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6" name="Google Shape;96;gec1ec97708_0_10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7" name="Google Shape;97;gec1ec97708_0_10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98" name="Shape 98"/>
        <p:cNvGrpSpPr/>
        <p:nvPr/>
      </p:nvGrpSpPr>
      <p:grpSpPr>
        <a:xfrm>
          <a:off x="0" y="0"/>
          <a:ext cx="0" cy="0"/>
          <a:chOff x="0" y="0"/>
          <a:chExt cx="0" cy="0"/>
        </a:xfrm>
      </p:grpSpPr>
      <p:sp>
        <p:nvSpPr>
          <p:cNvPr id="99" name="Google Shape;99;gec1ec97708_0_109"/>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rtl="0" algn="l">
              <a:spcBef>
                <a:spcPts val="0"/>
              </a:spcBef>
              <a:spcAft>
                <a:spcPts val="0"/>
              </a:spcAft>
              <a:buClr>
                <a:schemeClr val="dk1"/>
              </a:buClr>
              <a:buSzPts val="4000"/>
              <a:buFont typeface="Calibri"/>
              <a:buNone/>
              <a:defRPr b="1" sz="40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0" name="Google Shape;100;gec1ec97708_0_109"/>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rtl="0" algn="l">
              <a:spcBef>
                <a:spcPts val="400"/>
              </a:spcBef>
              <a:spcAft>
                <a:spcPts val="0"/>
              </a:spcAft>
              <a:buClr>
                <a:srgbClr val="888888"/>
              </a:buClr>
              <a:buSzPts val="2000"/>
              <a:buNone/>
              <a:defRPr sz="2000">
                <a:solidFill>
                  <a:srgbClr val="888888"/>
                </a:solidFill>
              </a:defRPr>
            </a:lvl1pPr>
            <a:lvl2pPr indent="-228600" lvl="1" marL="914400" rtl="0" algn="l">
              <a:spcBef>
                <a:spcPts val="360"/>
              </a:spcBef>
              <a:spcAft>
                <a:spcPts val="0"/>
              </a:spcAft>
              <a:buClr>
                <a:srgbClr val="888888"/>
              </a:buClr>
              <a:buSzPts val="1800"/>
              <a:buNone/>
              <a:defRPr sz="1800">
                <a:solidFill>
                  <a:srgbClr val="888888"/>
                </a:solidFill>
              </a:defRPr>
            </a:lvl2pPr>
            <a:lvl3pPr indent="-228600" lvl="2" marL="1371600" rtl="0" algn="l">
              <a:spcBef>
                <a:spcPts val="320"/>
              </a:spcBef>
              <a:spcAft>
                <a:spcPts val="0"/>
              </a:spcAft>
              <a:buClr>
                <a:srgbClr val="888888"/>
              </a:buClr>
              <a:buSzPts val="1600"/>
              <a:buNone/>
              <a:defRPr sz="1600">
                <a:solidFill>
                  <a:srgbClr val="888888"/>
                </a:solidFill>
              </a:defRPr>
            </a:lvl3pPr>
            <a:lvl4pPr indent="-228600" lvl="3" marL="1828800" rtl="0" algn="l">
              <a:spcBef>
                <a:spcPts val="280"/>
              </a:spcBef>
              <a:spcAft>
                <a:spcPts val="0"/>
              </a:spcAft>
              <a:buClr>
                <a:srgbClr val="888888"/>
              </a:buClr>
              <a:buSzPts val="1400"/>
              <a:buNone/>
              <a:defRPr sz="1400">
                <a:solidFill>
                  <a:srgbClr val="888888"/>
                </a:solidFill>
              </a:defRPr>
            </a:lvl4pPr>
            <a:lvl5pPr indent="-228600" lvl="4" marL="2286000" rtl="0" algn="l">
              <a:spcBef>
                <a:spcPts val="280"/>
              </a:spcBef>
              <a:spcAft>
                <a:spcPts val="0"/>
              </a:spcAft>
              <a:buClr>
                <a:srgbClr val="888888"/>
              </a:buClr>
              <a:buSzPts val="1400"/>
              <a:buNone/>
              <a:defRPr sz="1400">
                <a:solidFill>
                  <a:srgbClr val="888888"/>
                </a:solidFill>
              </a:defRPr>
            </a:lvl5pPr>
            <a:lvl6pPr indent="-228600" lvl="5" marL="2743200" rtl="0" algn="l">
              <a:spcBef>
                <a:spcPts val="280"/>
              </a:spcBef>
              <a:spcAft>
                <a:spcPts val="0"/>
              </a:spcAft>
              <a:buClr>
                <a:srgbClr val="888888"/>
              </a:buClr>
              <a:buSzPts val="1400"/>
              <a:buNone/>
              <a:defRPr sz="1400">
                <a:solidFill>
                  <a:srgbClr val="888888"/>
                </a:solidFill>
              </a:defRPr>
            </a:lvl6pPr>
            <a:lvl7pPr indent="-228600" lvl="6" marL="3200400" rtl="0" algn="l">
              <a:spcBef>
                <a:spcPts val="280"/>
              </a:spcBef>
              <a:spcAft>
                <a:spcPts val="0"/>
              </a:spcAft>
              <a:buClr>
                <a:srgbClr val="888888"/>
              </a:buClr>
              <a:buSzPts val="1400"/>
              <a:buNone/>
              <a:defRPr sz="1400">
                <a:solidFill>
                  <a:srgbClr val="888888"/>
                </a:solidFill>
              </a:defRPr>
            </a:lvl7pPr>
            <a:lvl8pPr indent="-228600" lvl="7" marL="3657600" rtl="0" algn="l">
              <a:spcBef>
                <a:spcPts val="280"/>
              </a:spcBef>
              <a:spcAft>
                <a:spcPts val="0"/>
              </a:spcAft>
              <a:buClr>
                <a:srgbClr val="888888"/>
              </a:buClr>
              <a:buSzPts val="1400"/>
              <a:buNone/>
              <a:defRPr sz="1400">
                <a:solidFill>
                  <a:srgbClr val="888888"/>
                </a:solidFill>
              </a:defRPr>
            </a:lvl8pPr>
            <a:lvl9pPr indent="-228600" lvl="8" marL="4114800" rtl="0" algn="l">
              <a:spcBef>
                <a:spcPts val="280"/>
              </a:spcBef>
              <a:spcAft>
                <a:spcPts val="0"/>
              </a:spcAft>
              <a:buClr>
                <a:srgbClr val="888888"/>
              </a:buClr>
              <a:buSzPts val="1400"/>
              <a:buNone/>
              <a:defRPr sz="1400">
                <a:solidFill>
                  <a:srgbClr val="888888"/>
                </a:solidFill>
              </a:defRPr>
            </a:lvl9pPr>
          </a:lstStyle>
          <a:p/>
        </p:txBody>
      </p:sp>
      <p:sp>
        <p:nvSpPr>
          <p:cNvPr id="101" name="Google Shape;101;gec1ec97708_0_10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2" name="Google Shape;102;gec1ec97708_0_10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3" name="Google Shape;103;gec1ec97708_0_10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104" name="Shape 104"/>
        <p:cNvGrpSpPr/>
        <p:nvPr/>
      </p:nvGrpSpPr>
      <p:grpSpPr>
        <a:xfrm>
          <a:off x="0" y="0"/>
          <a:ext cx="0" cy="0"/>
          <a:chOff x="0" y="0"/>
          <a:chExt cx="0" cy="0"/>
        </a:xfrm>
      </p:grpSpPr>
      <p:sp>
        <p:nvSpPr>
          <p:cNvPr id="105" name="Google Shape;105;gec1ec97708_0_1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6" name="Google Shape;106;gec1ec97708_0_115"/>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07" name="Google Shape;107;gec1ec97708_0_115"/>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08" name="Google Shape;108;gec1ec97708_0_1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9" name="Google Shape;109;gec1ec97708_0_1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0" name="Google Shape;110;gec1ec97708_0_1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111" name="Shape 111"/>
        <p:cNvGrpSpPr/>
        <p:nvPr/>
      </p:nvGrpSpPr>
      <p:grpSpPr>
        <a:xfrm>
          <a:off x="0" y="0"/>
          <a:ext cx="0" cy="0"/>
          <a:chOff x="0" y="0"/>
          <a:chExt cx="0" cy="0"/>
        </a:xfrm>
      </p:grpSpPr>
      <p:sp>
        <p:nvSpPr>
          <p:cNvPr id="112" name="Google Shape;112;gec1ec97708_0_12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3" name="Google Shape;113;gec1ec97708_0_122"/>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14" name="Google Shape;114;gec1ec97708_0_122"/>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15" name="Google Shape;115;gec1ec97708_0_122"/>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16" name="Google Shape;116;gec1ec97708_0_122"/>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17" name="Google Shape;117;gec1ec97708_0_1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8" name="Google Shape;118;gec1ec97708_0_1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9" name="Google Shape;119;gec1ec97708_0_1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ólo el título" type="titleOnly">
  <p:cSld name="TITLE_ONLY">
    <p:spTree>
      <p:nvGrpSpPr>
        <p:cNvPr id="120" name="Shape 120"/>
        <p:cNvGrpSpPr/>
        <p:nvPr/>
      </p:nvGrpSpPr>
      <p:grpSpPr>
        <a:xfrm>
          <a:off x="0" y="0"/>
          <a:ext cx="0" cy="0"/>
          <a:chOff x="0" y="0"/>
          <a:chExt cx="0" cy="0"/>
        </a:xfrm>
      </p:grpSpPr>
      <p:sp>
        <p:nvSpPr>
          <p:cNvPr id="121" name="Google Shape;121;gec1ec97708_0_13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2" name="Google Shape;122;gec1ec97708_0_13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3" name="Google Shape;123;gec1ec97708_0_13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4" name="Google Shape;124;gec1ec97708_0_13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125" name="Shape 125"/>
        <p:cNvGrpSpPr/>
        <p:nvPr/>
      </p:nvGrpSpPr>
      <p:grpSpPr>
        <a:xfrm>
          <a:off x="0" y="0"/>
          <a:ext cx="0" cy="0"/>
          <a:chOff x="0" y="0"/>
          <a:chExt cx="0" cy="0"/>
        </a:xfrm>
      </p:grpSpPr>
      <p:sp>
        <p:nvSpPr>
          <p:cNvPr id="126" name="Google Shape;126;gec1ec97708_0_13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7" name="Google Shape;127;gec1ec97708_0_13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8" name="Google Shape;128;gec1ec97708_0_13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129" name="Shape 129"/>
        <p:cNvGrpSpPr/>
        <p:nvPr/>
      </p:nvGrpSpPr>
      <p:grpSpPr>
        <a:xfrm>
          <a:off x="0" y="0"/>
          <a:ext cx="0" cy="0"/>
          <a:chOff x="0" y="0"/>
          <a:chExt cx="0" cy="0"/>
        </a:xfrm>
      </p:grpSpPr>
      <p:sp>
        <p:nvSpPr>
          <p:cNvPr id="130" name="Google Shape;130;gec1ec97708_0_140"/>
          <p:cNvSpPr txBox="1"/>
          <p:nvPr>
            <p:ph type="title"/>
          </p:nvPr>
        </p:nvSpPr>
        <p:spPr>
          <a:xfrm>
            <a:off x="457200" y="273050"/>
            <a:ext cx="3008400" cy="11619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1" name="Google Shape;131;gec1ec97708_0_140"/>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rtl="0" algn="l">
              <a:spcBef>
                <a:spcPts val="640"/>
              </a:spcBef>
              <a:spcAft>
                <a:spcPts val="0"/>
              </a:spcAft>
              <a:buClr>
                <a:schemeClr val="dk1"/>
              </a:buClr>
              <a:buSzPts val="3200"/>
              <a:buChar char="•"/>
              <a:defRPr sz="3200"/>
            </a:lvl1pPr>
            <a:lvl2pPr indent="-406400" lvl="1" marL="914400" rtl="0" algn="l">
              <a:spcBef>
                <a:spcPts val="560"/>
              </a:spcBef>
              <a:spcAft>
                <a:spcPts val="0"/>
              </a:spcAft>
              <a:buClr>
                <a:schemeClr val="dk1"/>
              </a:buClr>
              <a:buSzPts val="2800"/>
              <a:buChar char="–"/>
              <a:defRPr sz="2800"/>
            </a:lvl2pPr>
            <a:lvl3pPr indent="-381000" lvl="2" marL="1371600" rtl="0" algn="l">
              <a:spcBef>
                <a:spcPts val="480"/>
              </a:spcBef>
              <a:spcAft>
                <a:spcPts val="0"/>
              </a:spcAft>
              <a:buClr>
                <a:schemeClr val="dk1"/>
              </a:buClr>
              <a:buSzPts val="2400"/>
              <a:buChar char="•"/>
              <a:defRPr sz="2400"/>
            </a:lvl3pPr>
            <a:lvl4pPr indent="-355600" lvl="3" marL="1828800" rtl="0" algn="l">
              <a:spcBef>
                <a:spcPts val="400"/>
              </a:spcBef>
              <a:spcAft>
                <a:spcPts val="0"/>
              </a:spcAft>
              <a:buClr>
                <a:schemeClr val="dk1"/>
              </a:buClr>
              <a:buSzPts val="2000"/>
              <a:buChar char="–"/>
              <a:defRPr sz="2000"/>
            </a:lvl4pPr>
            <a:lvl5pPr indent="-355600" lvl="4" marL="2286000" rtl="0" algn="l">
              <a:spcBef>
                <a:spcPts val="400"/>
              </a:spcBef>
              <a:spcAft>
                <a:spcPts val="0"/>
              </a:spcAft>
              <a:buClr>
                <a:schemeClr val="dk1"/>
              </a:buClr>
              <a:buSzPts val="2000"/>
              <a:buChar char="»"/>
              <a:defRPr sz="2000"/>
            </a:lvl5pPr>
            <a:lvl6pPr indent="-355600" lvl="5" marL="2743200" rtl="0" algn="l">
              <a:spcBef>
                <a:spcPts val="400"/>
              </a:spcBef>
              <a:spcAft>
                <a:spcPts val="0"/>
              </a:spcAft>
              <a:buClr>
                <a:schemeClr val="dk1"/>
              </a:buClr>
              <a:buSzPts val="2000"/>
              <a:buChar char="•"/>
              <a:defRPr sz="2000"/>
            </a:lvl6pPr>
            <a:lvl7pPr indent="-355600" lvl="6" marL="3200400" rtl="0" algn="l">
              <a:spcBef>
                <a:spcPts val="400"/>
              </a:spcBef>
              <a:spcAft>
                <a:spcPts val="0"/>
              </a:spcAft>
              <a:buClr>
                <a:schemeClr val="dk1"/>
              </a:buClr>
              <a:buSzPts val="2000"/>
              <a:buChar char="•"/>
              <a:defRPr sz="2000"/>
            </a:lvl7pPr>
            <a:lvl8pPr indent="-355600" lvl="7" marL="3657600" rtl="0" algn="l">
              <a:spcBef>
                <a:spcPts val="400"/>
              </a:spcBef>
              <a:spcAft>
                <a:spcPts val="0"/>
              </a:spcAft>
              <a:buClr>
                <a:schemeClr val="dk1"/>
              </a:buClr>
              <a:buSzPts val="2000"/>
              <a:buChar char="•"/>
              <a:defRPr sz="2000"/>
            </a:lvl8pPr>
            <a:lvl9pPr indent="-355600" lvl="8" marL="4114800" rtl="0" algn="l">
              <a:spcBef>
                <a:spcPts val="400"/>
              </a:spcBef>
              <a:spcAft>
                <a:spcPts val="0"/>
              </a:spcAft>
              <a:buClr>
                <a:schemeClr val="dk1"/>
              </a:buClr>
              <a:buSzPts val="2000"/>
              <a:buChar char="•"/>
              <a:defRPr sz="2000"/>
            </a:lvl9pPr>
          </a:lstStyle>
          <a:p/>
        </p:txBody>
      </p:sp>
      <p:sp>
        <p:nvSpPr>
          <p:cNvPr id="132" name="Google Shape;132;gec1ec97708_0_140"/>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33" name="Google Shape;133;gec1ec97708_0_14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4" name="Google Shape;134;gec1ec97708_0_14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5" name="Google Shape;135;gec1ec97708_0_14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17" name="Shape 17"/>
        <p:cNvGrpSpPr/>
        <p:nvPr/>
      </p:nvGrpSpPr>
      <p:grpSpPr>
        <a:xfrm>
          <a:off x="0" y="0"/>
          <a:ext cx="0" cy="0"/>
          <a:chOff x="0" y="0"/>
          <a:chExt cx="0" cy="0"/>
        </a:xfrm>
      </p:grpSpPr>
      <p:sp>
        <p:nvSpPr>
          <p:cNvPr id="18" name="Google Shape;18;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0" name="Google Shape;20;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136" name="Shape 136"/>
        <p:cNvGrpSpPr/>
        <p:nvPr/>
      </p:nvGrpSpPr>
      <p:grpSpPr>
        <a:xfrm>
          <a:off x="0" y="0"/>
          <a:ext cx="0" cy="0"/>
          <a:chOff x="0" y="0"/>
          <a:chExt cx="0" cy="0"/>
        </a:xfrm>
      </p:grpSpPr>
      <p:sp>
        <p:nvSpPr>
          <p:cNvPr id="137" name="Google Shape;137;gec1ec97708_0_147"/>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8" name="Google Shape;138;gec1ec97708_0_147"/>
          <p:cNvSpPr/>
          <p:nvPr>
            <p:ph idx="2" type="pic"/>
          </p:nvPr>
        </p:nvSpPr>
        <p:spPr>
          <a:xfrm>
            <a:off x="1792288" y="612775"/>
            <a:ext cx="5486400" cy="4114800"/>
          </a:xfrm>
          <a:prstGeom prst="rect">
            <a:avLst/>
          </a:prstGeom>
          <a:noFill/>
          <a:ln>
            <a:noFill/>
          </a:ln>
        </p:spPr>
      </p:sp>
      <p:sp>
        <p:nvSpPr>
          <p:cNvPr id="139" name="Google Shape;139;gec1ec97708_0_147"/>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40" name="Google Shape;140;gec1ec97708_0_14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1" name="Google Shape;141;gec1ec97708_0_14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2" name="Google Shape;142;gec1ec97708_0_14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143" name="Shape 143"/>
        <p:cNvGrpSpPr/>
        <p:nvPr/>
      </p:nvGrpSpPr>
      <p:grpSpPr>
        <a:xfrm>
          <a:off x="0" y="0"/>
          <a:ext cx="0" cy="0"/>
          <a:chOff x="0" y="0"/>
          <a:chExt cx="0" cy="0"/>
        </a:xfrm>
      </p:grpSpPr>
      <p:sp>
        <p:nvSpPr>
          <p:cNvPr id="144" name="Google Shape;144;gec1ec97708_0_15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5" name="Google Shape;145;gec1ec97708_0_154"/>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46" name="Google Shape;146;gec1ec97708_0_15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7" name="Google Shape;147;gec1ec97708_0_15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8" name="Google Shape;148;gec1ec97708_0_15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149" name="Shape 149"/>
        <p:cNvGrpSpPr/>
        <p:nvPr/>
      </p:nvGrpSpPr>
      <p:grpSpPr>
        <a:xfrm>
          <a:off x="0" y="0"/>
          <a:ext cx="0" cy="0"/>
          <a:chOff x="0" y="0"/>
          <a:chExt cx="0" cy="0"/>
        </a:xfrm>
      </p:grpSpPr>
      <p:sp>
        <p:nvSpPr>
          <p:cNvPr id="150" name="Google Shape;150;gec1ec97708_0_160"/>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1" name="Google Shape;151;gec1ec97708_0_160"/>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52" name="Google Shape;152;gec1ec97708_0_16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3" name="Google Shape;153;gec1ec97708_0_16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4" name="Google Shape;154;gec1ec97708_0_16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23" name="Shape 23"/>
        <p:cNvGrpSpPr/>
        <p:nvPr/>
      </p:nvGrpSpPr>
      <p:grpSpPr>
        <a:xfrm>
          <a:off x="0" y="0"/>
          <a:ext cx="0" cy="0"/>
          <a:chOff x="0" y="0"/>
          <a:chExt cx="0" cy="0"/>
        </a:xfrm>
      </p:grpSpPr>
      <p:sp>
        <p:nvSpPr>
          <p:cNvPr id="24" name="Google Shape;24;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26" name="Google Shape;26;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29" name="Shape 29"/>
        <p:cNvGrpSpPr/>
        <p:nvPr/>
      </p:nvGrpSpPr>
      <p:grpSpPr>
        <a:xfrm>
          <a:off x="0" y="0"/>
          <a:ext cx="0" cy="0"/>
          <a:chOff x="0" y="0"/>
          <a:chExt cx="0" cy="0"/>
        </a:xfrm>
      </p:grpSpPr>
      <p:sp>
        <p:nvSpPr>
          <p:cNvPr id="30" name="Google Shape;30;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2" name="Google Shape;32;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3" name="Google Shape;33;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36" name="Shape 36"/>
        <p:cNvGrpSpPr/>
        <p:nvPr/>
      </p:nvGrpSpPr>
      <p:grpSpPr>
        <a:xfrm>
          <a:off x="0" y="0"/>
          <a:ext cx="0" cy="0"/>
          <a:chOff x="0" y="0"/>
          <a:chExt cx="0" cy="0"/>
        </a:xfrm>
      </p:grpSpPr>
      <p:sp>
        <p:nvSpPr>
          <p:cNvPr id="37" name="Google Shape;37;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39" name="Google Shape;39;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0" name="Google Shape;40;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1" name="Google Shape;41;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2" name="Google Shape;42;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ólo el título" type="titleOnly">
  <p:cSld name="TITLE_ONLY">
    <p:spTree>
      <p:nvGrpSpPr>
        <p:cNvPr id="45" name="Shape 45"/>
        <p:cNvGrpSpPr/>
        <p:nvPr/>
      </p:nvGrpSpPr>
      <p:grpSpPr>
        <a:xfrm>
          <a:off x="0" y="0"/>
          <a:ext cx="0" cy="0"/>
          <a:chOff x="0" y="0"/>
          <a:chExt cx="0" cy="0"/>
        </a:xfrm>
      </p:grpSpPr>
      <p:sp>
        <p:nvSpPr>
          <p:cNvPr id="46" name="Google Shape;46;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50" name="Shape 50"/>
        <p:cNvGrpSpPr/>
        <p:nvPr/>
      </p:nvGrpSpPr>
      <p:grpSpPr>
        <a:xfrm>
          <a:off x="0" y="0"/>
          <a:ext cx="0" cy="0"/>
          <a:chOff x="0" y="0"/>
          <a:chExt cx="0" cy="0"/>
        </a:xfrm>
      </p:grpSpPr>
      <p:sp>
        <p:nvSpPr>
          <p:cNvPr id="51" name="Google Shape;51;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54" name="Shape 54"/>
        <p:cNvGrpSpPr/>
        <p:nvPr/>
      </p:nvGrpSpPr>
      <p:grpSpPr>
        <a:xfrm>
          <a:off x="0" y="0"/>
          <a:ext cx="0" cy="0"/>
          <a:chOff x="0" y="0"/>
          <a:chExt cx="0" cy="0"/>
        </a:xfrm>
      </p:grpSpPr>
      <p:sp>
        <p:nvSpPr>
          <p:cNvPr id="55" name="Google Shape;55;p18"/>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8"/>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18"/>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61" name="Shape 61"/>
        <p:cNvGrpSpPr/>
        <p:nvPr/>
      </p:nvGrpSpPr>
      <p:grpSpPr>
        <a:xfrm>
          <a:off x="0" y="0"/>
          <a:ext cx="0" cy="0"/>
          <a:chOff x="0" y="0"/>
          <a:chExt cx="0" cy="0"/>
        </a:xfrm>
      </p:grpSpPr>
      <p:sp>
        <p:nvSpPr>
          <p:cNvPr id="62" name="Google Shape;62;p19"/>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9"/>
          <p:cNvSpPr/>
          <p:nvPr>
            <p:ph idx="2" type="pic"/>
          </p:nvPr>
        </p:nvSpPr>
        <p:spPr>
          <a:xfrm>
            <a:off x="1792288" y="612775"/>
            <a:ext cx="5486400" cy="4114800"/>
          </a:xfrm>
          <a:prstGeom prst="rect">
            <a:avLst/>
          </a:prstGeom>
          <a:noFill/>
          <a:ln>
            <a:noFill/>
          </a:ln>
        </p:spPr>
      </p:sp>
      <p:sp>
        <p:nvSpPr>
          <p:cNvPr id="64" name="Google Shape;64;p19"/>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gec1ec97708_0_9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82" name="Google Shape;82;gec1ec97708_0_91"/>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gec1ec97708_0_9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gec1ec97708_0_9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gec1ec97708_0_9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vmlDrawing" Target="../drawings/vmlDrawing1.vml"/><Relationship Id="rId4" Type="http://schemas.openxmlformats.org/officeDocument/2006/relationships/image" Target="../media/image7.jpg"/><Relationship Id="rId10" Type="http://schemas.openxmlformats.org/officeDocument/2006/relationships/image" Target="../media/image10.png"/><Relationship Id="rId9" Type="http://schemas.openxmlformats.org/officeDocument/2006/relationships/image" Target="../media/image3.png"/><Relationship Id="rId5" Type="http://schemas.openxmlformats.org/officeDocument/2006/relationships/image" Target="../media/image1.png"/><Relationship Id="rId6" Type="http://schemas.openxmlformats.org/officeDocument/2006/relationships/image" Target="../media/image2.png"/><Relationship Id="rId7" Type="http://schemas.openxmlformats.org/officeDocument/2006/relationships/oleObject" Target="../embeddings/oleObject1.bin"/><Relationship Id="rId8"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11" Type="http://schemas.openxmlformats.org/officeDocument/2006/relationships/image" Target="../media/image2.png"/><Relationship Id="rId10" Type="http://schemas.openxmlformats.org/officeDocument/2006/relationships/image" Target="../media/image8.png"/><Relationship Id="rId13" Type="http://schemas.openxmlformats.org/officeDocument/2006/relationships/oleObject" Target="../embeddings/oleObject4.bin"/><Relationship Id="rId12" Type="http://schemas.openxmlformats.org/officeDocument/2006/relationships/oleObject" Target="../embeddings/oleObject4.bin"/><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vmlDrawing" Target="../drawings/vmlDrawing2.vml"/><Relationship Id="rId4" Type="http://schemas.openxmlformats.org/officeDocument/2006/relationships/image" Target="../media/image7.jpg"/><Relationship Id="rId9" Type="http://schemas.openxmlformats.org/officeDocument/2006/relationships/oleObject" Target="../embeddings/oleObject3.bin"/><Relationship Id="rId15" Type="http://schemas.openxmlformats.org/officeDocument/2006/relationships/image" Target="../media/image10.png"/><Relationship Id="rId14" Type="http://schemas.openxmlformats.org/officeDocument/2006/relationships/image" Target="../media/image3.png"/><Relationship Id="rId5" Type="http://schemas.openxmlformats.org/officeDocument/2006/relationships/oleObject" Target="../embeddings/oleObject2.bin"/><Relationship Id="rId6" Type="http://schemas.openxmlformats.org/officeDocument/2006/relationships/oleObject" Target="../embeddings/oleObject2.bin"/><Relationship Id="rId7" Type="http://schemas.openxmlformats.org/officeDocument/2006/relationships/image" Target="../media/image9.png"/><Relationship Id="rId8"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11" Type="http://schemas.openxmlformats.org/officeDocument/2006/relationships/oleObject" Target="../embeddings/oleObject7.bin"/><Relationship Id="rId10" Type="http://schemas.openxmlformats.org/officeDocument/2006/relationships/image" Target="../media/image2.png"/><Relationship Id="rId13" Type="http://schemas.openxmlformats.org/officeDocument/2006/relationships/image" Target="../media/image3.png"/><Relationship Id="rId12" Type="http://schemas.openxmlformats.org/officeDocument/2006/relationships/oleObject" Target="../embeddings/oleObject7.bin"/><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vmlDrawing" Target="../drawings/vmlDrawing3.vml"/><Relationship Id="rId4" Type="http://schemas.openxmlformats.org/officeDocument/2006/relationships/image" Target="../media/image7.jpg"/><Relationship Id="rId9" Type="http://schemas.openxmlformats.org/officeDocument/2006/relationships/oleObject" Target="../embeddings/oleObject6.bin"/><Relationship Id="rId15" Type="http://schemas.openxmlformats.org/officeDocument/2006/relationships/oleObject" Target="../embeddings/oleObject8.bin"/><Relationship Id="rId14" Type="http://schemas.openxmlformats.org/officeDocument/2006/relationships/oleObject" Target="../embeddings/oleObject8.bin"/><Relationship Id="rId16" Type="http://schemas.openxmlformats.org/officeDocument/2006/relationships/image" Target="../media/image10.png"/><Relationship Id="rId5" Type="http://schemas.openxmlformats.org/officeDocument/2006/relationships/oleObject" Target="../embeddings/oleObject5.bin"/><Relationship Id="rId6" Type="http://schemas.openxmlformats.org/officeDocument/2006/relationships/oleObject" Target="../embeddings/oleObject5.bin"/><Relationship Id="rId7" Type="http://schemas.openxmlformats.org/officeDocument/2006/relationships/image" Target="../media/image5.png"/><Relationship Id="rId8" Type="http://schemas.openxmlformats.org/officeDocument/2006/relationships/oleObject" Target="../embeddings/oleObject6.bin"/></Relationships>
</file>

<file path=ppt/slides/_rels/slide5.xml.rels><?xml version="1.0" encoding="UTF-8" standalone="yes"?><Relationships xmlns="http://schemas.openxmlformats.org/package/2006/relationships"><Relationship Id="rId11" Type="http://schemas.openxmlformats.org/officeDocument/2006/relationships/image" Target="../media/image3.png"/><Relationship Id="rId10" Type="http://schemas.openxmlformats.org/officeDocument/2006/relationships/oleObject" Target="../embeddings/oleObject10.bin"/><Relationship Id="rId12"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vmlDrawing" Target="../drawings/vmlDrawing4.vml"/><Relationship Id="rId4" Type="http://schemas.openxmlformats.org/officeDocument/2006/relationships/image" Target="../media/image7.jpg"/><Relationship Id="rId9" Type="http://schemas.openxmlformats.org/officeDocument/2006/relationships/oleObject" Target="../embeddings/oleObject10.bin"/><Relationship Id="rId5" Type="http://schemas.openxmlformats.org/officeDocument/2006/relationships/oleObject" Target="../embeddings/oleObject9.bin"/><Relationship Id="rId6" Type="http://schemas.openxmlformats.org/officeDocument/2006/relationships/oleObject" Target="../embeddings/oleObject9.bin"/><Relationship Id="rId7" Type="http://schemas.openxmlformats.org/officeDocument/2006/relationships/image" Target="../media/image13.png"/><Relationship Id="rId8"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vmlDrawing" Target="../drawings/vmlDrawing5.vml"/><Relationship Id="rId4" Type="http://schemas.openxmlformats.org/officeDocument/2006/relationships/image" Target="../media/image7.jpg"/><Relationship Id="rId9" Type="http://schemas.openxmlformats.org/officeDocument/2006/relationships/image" Target="../media/image10.png"/><Relationship Id="rId5" Type="http://schemas.openxmlformats.org/officeDocument/2006/relationships/image" Target="../media/image2.png"/><Relationship Id="rId6" Type="http://schemas.openxmlformats.org/officeDocument/2006/relationships/oleObject" Target="../embeddings/oleObject11.bin"/><Relationship Id="rId7" Type="http://schemas.openxmlformats.org/officeDocument/2006/relationships/oleObject" Target="../embeddings/oleObject11.bin"/><Relationship Id="rId8"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vmlDrawing" Target="../drawings/vmlDrawing6.vml"/><Relationship Id="rId4" Type="http://schemas.openxmlformats.org/officeDocument/2006/relationships/image" Target="../media/image7.jpg"/><Relationship Id="rId9" Type="http://schemas.openxmlformats.org/officeDocument/2006/relationships/image" Target="../media/image10.png"/><Relationship Id="rId5" Type="http://schemas.openxmlformats.org/officeDocument/2006/relationships/image" Target="../media/image2.png"/><Relationship Id="rId6" Type="http://schemas.openxmlformats.org/officeDocument/2006/relationships/oleObject" Target="../embeddings/oleObject12.bin"/><Relationship Id="rId7" Type="http://schemas.openxmlformats.org/officeDocument/2006/relationships/oleObject" Target="../embeddings/oleObject12.bin"/><Relationship Id="rId8"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2.jp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2.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32BBED"/>
        </a:solidFill>
      </p:bgPr>
    </p:bg>
    <p:spTree>
      <p:nvGrpSpPr>
        <p:cNvPr id="158" name="Shape 158"/>
        <p:cNvGrpSpPr/>
        <p:nvPr/>
      </p:nvGrpSpPr>
      <p:grpSpPr>
        <a:xfrm>
          <a:off x="0" y="0"/>
          <a:ext cx="0" cy="0"/>
          <a:chOff x="0" y="0"/>
          <a:chExt cx="0" cy="0"/>
        </a:xfrm>
      </p:grpSpPr>
      <p:sp>
        <p:nvSpPr>
          <p:cNvPr id="159" name="Google Shape;159;gec1ec97708_0_83"/>
          <p:cNvSpPr txBox="1"/>
          <p:nvPr/>
        </p:nvSpPr>
        <p:spPr>
          <a:xfrm>
            <a:off x="1551298" y="4528892"/>
            <a:ext cx="6501000" cy="1077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ES" sz="3200" u="none" cap="none" strike="noStrike">
                <a:solidFill>
                  <a:schemeClr val="lt1"/>
                </a:solidFill>
                <a:latin typeface="Calibri"/>
                <a:ea typeface="Calibri"/>
                <a:cs typeface="Calibri"/>
                <a:sym typeface="Calibri"/>
              </a:rPr>
              <a:t>CONVOCATORIA ESPECÍFICA 2021</a:t>
            </a:r>
            <a:br>
              <a:rPr b="1" i="0" lang="es-ES" sz="3200" u="none" cap="none" strike="noStrike">
                <a:solidFill>
                  <a:schemeClr val="lt1"/>
                </a:solidFill>
                <a:latin typeface="Calibri"/>
                <a:ea typeface="Calibri"/>
                <a:cs typeface="Calibri"/>
                <a:sym typeface="Calibri"/>
              </a:rPr>
            </a:br>
            <a:r>
              <a:rPr b="1" i="0" lang="es-ES" sz="3200" u="none" cap="none" strike="noStrike">
                <a:solidFill>
                  <a:schemeClr val="lt1"/>
                </a:solidFill>
                <a:latin typeface="Calibri"/>
                <a:ea typeface="Calibri"/>
                <a:cs typeface="Calibri"/>
                <a:sym typeface="Calibri"/>
              </a:rPr>
              <a:t>Resolución SPU N° </a:t>
            </a:r>
            <a:r>
              <a:rPr b="1" lang="es-ES" sz="3200">
                <a:solidFill>
                  <a:schemeClr val="lt1"/>
                </a:solidFill>
                <a:latin typeface="Calibri"/>
                <a:ea typeface="Calibri"/>
                <a:cs typeface="Calibri"/>
                <a:sym typeface="Calibri"/>
              </a:rPr>
              <a:t>120</a:t>
            </a:r>
            <a:r>
              <a:rPr b="1" i="0" lang="es-ES" sz="3200" u="none" cap="none" strike="noStrike">
                <a:solidFill>
                  <a:schemeClr val="lt1"/>
                </a:solidFill>
                <a:latin typeface="Calibri"/>
                <a:ea typeface="Calibri"/>
                <a:cs typeface="Calibri"/>
                <a:sym typeface="Calibri"/>
              </a:rPr>
              <a:t>/2021</a:t>
            </a:r>
            <a:endParaRPr b="1" i="0" sz="3200" u="none" cap="none" strike="noStrike">
              <a:solidFill>
                <a:schemeClr val="lt1"/>
              </a:solidFill>
              <a:latin typeface="Calibri"/>
              <a:ea typeface="Calibri"/>
              <a:cs typeface="Calibri"/>
              <a:sym typeface="Calibri"/>
            </a:endParaRPr>
          </a:p>
        </p:txBody>
      </p:sp>
      <p:pic>
        <p:nvPicPr>
          <p:cNvPr descr="C:\Users\User\Desktop\arg unida.png" id="160" name="Google Shape;160;gec1ec97708_0_83"/>
          <p:cNvPicPr preferRelativeResize="0"/>
          <p:nvPr/>
        </p:nvPicPr>
        <p:blipFill rotWithShape="1">
          <a:blip r:embed="rId3">
            <a:alphaModFix/>
          </a:blip>
          <a:srcRect b="0" l="0" r="0" t="0"/>
          <a:stretch/>
        </p:blipFill>
        <p:spPr>
          <a:xfrm>
            <a:off x="8072462" y="449075"/>
            <a:ext cx="487362" cy="2060575"/>
          </a:xfrm>
          <a:prstGeom prst="rect">
            <a:avLst/>
          </a:prstGeom>
          <a:noFill/>
          <a:ln>
            <a:noFill/>
          </a:ln>
        </p:spPr>
      </p:pic>
      <p:sp>
        <p:nvSpPr>
          <p:cNvPr id="161" name="Google Shape;161;gec1ec97708_0_83"/>
          <p:cNvSpPr/>
          <p:nvPr/>
        </p:nvSpPr>
        <p:spPr>
          <a:xfrm>
            <a:off x="0" y="-427"/>
            <a:ext cx="9144000" cy="21420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62" name="Google Shape;162;gec1ec97708_0_83"/>
          <p:cNvPicPr preferRelativeResize="0"/>
          <p:nvPr/>
        </p:nvPicPr>
        <p:blipFill rotWithShape="1">
          <a:blip r:embed="rId4">
            <a:alphaModFix/>
          </a:blip>
          <a:srcRect b="0" l="0" r="0" t="0"/>
          <a:stretch/>
        </p:blipFill>
        <p:spPr>
          <a:xfrm>
            <a:off x="1417599" y="5923304"/>
            <a:ext cx="6768384" cy="656392"/>
          </a:xfrm>
          <a:prstGeom prst="rect">
            <a:avLst/>
          </a:prstGeom>
          <a:noFill/>
          <a:ln>
            <a:noFill/>
          </a:ln>
        </p:spPr>
      </p:pic>
      <p:sp>
        <p:nvSpPr>
          <p:cNvPr id="163" name="Google Shape;163;gec1ec97708_0_83"/>
          <p:cNvSpPr txBox="1"/>
          <p:nvPr/>
        </p:nvSpPr>
        <p:spPr>
          <a:xfrm>
            <a:off x="905550" y="2890357"/>
            <a:ext cx="7332900" cy="1077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3200">
                <a:solidFill>
                  <a:schemeClr val="lt1"/>
                </a:solidFill>
                <a:latin typeface="Calibri"/>
                <a:ea typeface="Calibri"/>
                <a:cs typeface="Calibri"/>
                <a:sym typeface="Calibri"/>
              </a:rPr>
              <a:t>Voluntariado Universitario</a:t>
            </a:r>
            <a:endParaRPr b="1" sz="3200">
              <a:solidFill>
                <a:schemeClr val="lt1"/>
              </a:solidFill>
              <a:latin typeface="Calibri"/>
              <a:ea typeface="Calibri"/>
              <a:cs typeface="Calibri"/>
              <a:sym typeface="Calibri"/>
            </a:endParaRPr>
          </a:p>
          <a:p>
            <a:pPr indent="0" lvl="0" marL="0" marR="0" rtl="0" algn="ctr">
              <a:spcBef>
                <a:spcPts val="0"/>
              </a:spcBef>
              <a:spcAft>
                <a:spcPts val="0"/>
              </a:spcAft>
              <a:buNone/>
            </a:pPr>
            <a:r>
              <a:rPr b="1" lang="es-ES" sz="3200">
                <a:solidFill>
                  <a:schemeClr val="lt1"/>
                </a:solidFill>
                <a:latin typeface="Calibri"/>
                <a:ea typeface="Calibri"/>
                <a:cs typeface="Calibri"/>
                <a:sym typeface="Calibri"/>
              </a:rPr>
              <a:t>“Sigamos Estudiando”</a:t>
            </a:r>
            <a:endParaRPr b="1" sz="3200">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pic>
        <p:nvPicPr>
          <p:cNvPr id="168" name="Google Shape;168;p2"/>
          <p:cNvPicPr preferRelativeResize="0"/>
          <p:nvPr/>
        </p:nvPicPr>
        <p:blipFill rotWithShape="1">
          <a:blip r:embed="rId4">
            <a:alphaModFix/>
          </a:blip>
          <a:srcRect b="5259" l="0" r="0" t="83320"/>
          <a:stretch/>
        </p:blipFill>
        <p:spPr>
          <a:xfrm>
            <a:off x="0" y="6072206"/>
            <a:ext cx="9144000" cy="785794"/>
          </a:xfrm>
          <a:prstGeom prst="rect">
            <a:avLst/>
          </a:prstGeom>
          <a:noFill/>
          <a:ln>
            <a:noFill/>
          </a:ln>
        </p:spPr>
      </p:pic>
      <p:sp>
        <p:nvSpPr>
          <p:cNvPr id="169" name="Google Shape;169;p2"/>
          <p:cNvSpPr txBox="1"/>
          <p:nvPr/>
        </p:nvSpPr>
        <p:spPr>
          <a:xfrm>
            <a:off x="323528" y="675901"/>
            <a:ext cx="8104984" cy="126188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ES" sz="3800" u="none" cap="none" strike="noStrike">
                <a:solidFill>
                  <a:srgbClr val="9283BE"/>
                </a:solidFill>
                <a:latin typeface="Calibri"/>
                <a:ea typeface="Calibri"/>
                <a:cs typeface="Calibri"/>
                <a:sym typeface="Calibri"/>
              </a:rPr>
              <a:t>CARACTERÍSTICAS DE LOS </a:t>
            </a:r>
            <a:endParaRPr/>
          </a:p>
          <a:p>
            <a:pPr indent="0" lvl="0" marL="0" marR="0" rtl="0" algn="l">
              <a:spcBef>
                <a:spcPts val="0"/>
              </a:spcBef>
              <a:spcAft>
                <a:spcPts val="0"/>
              </a:spcAft>
              <a:buNone/>
            </a:pPr>
            <a:r>
              <a:rPr b="1" lang="es-ES" sz="3800">
                <a:solidFill>
                  <a:srgbClr val="9283BE"/>
                </a:solidFill>
                <a:latin typeface="Calibri"/>
                <a:ea typeface="Calibri"/>
                <a:cs typeface="Calibri"/>
                <a:sym typeface="Calibri"/>
              </a:rPr>
              <a:t>PROYECTOS  </a:t>
            </a:r>
            <a:endParaRPr/>
          </a:p>
        </p:txBody>
      </p:sp>
      <p:sp>
        <p:nvSpPr>
          <p:cNvPr id="170" name="Google Shape;170;p2"/>
          <p:cNvSpPr/>
          <p:nvPr/>
        </p:nvSpPr>
        <p:spPr>
          <a:xfrm>
            <a:off x="0" y="-427"/>
            <a:ext cx="9144000" cy="21429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1" name="Google Shape;171;p2"/>
          <p:cNvSpPr/>
          <p:nvPr/>
        </p:nvSpPr>
        <p:spPr>
          <a:xfrm>
            <a:off x="539552" y="2806304"/>
            <a:ext cx="2160240" cy="2247631"/>
          </a:xfrm>
          <a:prstGeom prst="rect">
            <a:avLst/>
          </a:prstGeom>
          <a:solidFill>
            <a:srgbClr val="7865A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2" name="Google Shape;172;p2"/>
          <p:cNvSpPr txBox="1"/>
          <p:nvPr/>
        </p:nvSpPr>
        <p:spPr>
          <a:xfrm>
            <a:off x="559942" y="3014863"/>
            <a:ext cx="2139850" cy="184665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400">
                <a:solidFill>
                  <a:schemeClr val="lt1"/>
                </a:solidFill>
                <a:latin typeface="Calibri"/>
                <a:ea typeface="Calibri"/>
                <a:cs typeface="Calibri"/>
                <a:sym typeface="Calibri"/>
              </a:rPr>
              <a:t>Destinatarios</a:t>
            </a:r>
            <a:endParaRPr b="1" sz="2400">
              <a:solidFill>
                <a:schemeClr val="lt1"/>
              </a:solidFill>
              <a:latin typeface="Calibri"/>
              <a:ea typeface="Calibri"/>
              <a:cs typeface="Calibri"/>
              <a:sym typeface="Calibri"/>
            </a:endParaRPr>
          </a:p>
          <a:p>
            <a:pPr indent="0" lvl="0" marL="0" marR="0" rtl="0" algn="ctr">
              <a:spcBef>
                <a:spcPts val="0"/>
              </a:spcBef>
              <a:spcAft>
                <a:spcPts val="0"/>
              </a:spcAft>
              <a:buNone/>
            </a:pPr>
            <a:br>
              <a:rPr b="1" lang="es-ES" sz="1800">
                <a:solidFill>
                  <a:schemeClr val="lt1"/>
                </a:solidFill>
                <a:latin typeface="Calibri"/>
                <a:ea typeface="Calibri"/>
                <a:cs typeface="Calibri"/>
                <a:sym typeface="Calibri"/>
              </a:rPr>
            </a:br>
            <a:r>
              <a:rPr b="1" lang="es-ES" sz="1800">
                <a:solidFill>
                  <a:schemeClr val="lt1"/>
                </a:solidFill>
                <a:latin typeface="Calibri"/>
                <a:ea typeface="Calibri"/>
                <a:cs typeface="Calibri"/>
                <a:sym typeface="Calibri"/>
              </a:rPr>
              <a:t>Universidades de gestión pública, nacionales y provinciales</a:t>
            </a:r>
            <a:endParaRPr b="1" sz="1800">
              <a:solidFill>
                <a:schemeClr val="lt1"/>
              </a:solidFill>
              <a:latin typeface="Calibri"/>
              <a:ea typeface="Calibri"/>
              <a:cs typeface="Calibri"/>
              <a:sym typeface="Calibri"/>
            </a:endParaRPr>
          </a:p>
        </p:txBody>
      </p:sp>
      <p:sp>
        <p:nvSpPr>
          <p:cNvPr id="173" name="Google Shape;173;p2"/>
          <p:cNvSpPr/>
          <p:nvPr/>
        </p:nvSpPr>
        <p:spPr>
          <a:xfrm>
            <a:off x="3059832" y="3547919"/>
            <a:ext cx="3024336" cy="785794"/>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 name="Google Shape;174;p2"/>
          <p:cNvSpPr txBox="1"/>
          <p:nvPr/>
        </p:nvSpPr>
        <p:spPr>
          <a:xfrm>
            <a:off x="6383665" y="3302810"/>
            <a:ext cx="2232248"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000">
                <a:solidFill>
                  <a:schemeClr val="lt1"/>
                </a:solidFill>
                <a:latin typeface="Calibri"/>
                <a:ea typeface="Calibri"/>
                <a:cs typeface="Calibri"/>
                <a:sym typeface="Calibri"/>
              </a:rPr>
              <a:t>…………..</a:t>
            </a:r>
            <a:endParaRPr/>
          </a:p>
          <a:p>
            <a:pPr indent="0" lvl="0" marL="0" marR="0" rtl="0" algn="ctr">
              <a:spcBef>
                <a:spcPts val="0"/>
              </a:spcBef>
              <a:spcAft>
                <a:spcPts val="0"/>
              </a:spcAft>
              <a:buNone/>
            </a:pPr>
            <a:r>
              <a:rPr b="0" lang="es-ES" sz="2000">
                <a:solidFill>
                  <a:schemeClr val="lt1"/>
                </a:solidFill>
                <a:latin typeface="Calibri"/>
                <a:ea typeface="Calibri"/>
                <a:cs typeface="Calibri"/>
                <a:sym typeface="Calibri"/>
              </a:rPr>
              <a:t>…………..</a:t>
            </a:r>
            <a:endParaRPr/>
          </a:p>
        </p:txBody>
      </p:sp>
      <p:sp>
        <p:nvSpPr>
          <p:cNvPr id="175" name="Google Shape;175;p2"/>
          <p:cNvSpPr/>
          <p:nvPr/>
        </p:nvSpPr>
        <p:spPr>
          <a:xfrm>
            <a:off x="3059832" y="4479044"/>
            <a:ext cx="3024336" cy="731254"/>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76" name="Google Shape;176;p2"/>
          <p:cNvPicPr preferRelativeResize="0"/>
          <p:nvPr/>
        </p:nvPicPr>
        <p:blipFill rotWithShape="1">
          <a:blip r:embed="rId5">
            <a:alphaModFix/>
          </a:blip>
          <a:srcRect b="0" l="0" r="0" t="0"/>
          <a:stretch/>
        </p:blipFill>
        <p:spPr>
          <a:xfrm>
            <a:off x="7119857" y="279677"/>
            <a:ext cx="1296144" cy="1227354"/>
          </a:xfrm>
          <a:prstGeom prst="rect">
            <a:avLst/>
          </a:prstGeom>
          <a:noFill/>
          <a:ln>
            <a:noFill/>
          </a:ln>
        </p:spPr>
      </p:pic>
      <p:sp>
        <p:nvSpPr>
          <p:cNvPr id="177" name="Google Shape;177;p2"/>
          <p:cNvSpPr txBox="1"/>
          <p:nvPr/>
        </p:nvSpPr>
        <p:spPr>
          <a:xfrm>
            <a:off x="3074410" y="3668807"/>
            <a:ext cx="2942467"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1400">
                <a:solidFill>
                  <a:srgbClr val="9283BE"/>
                </a:solidFill>
                <a:latin typeface="Calibri"/>
                <a:ea typeface="Calibri"/>
                <a:cs typeface="Calibri"/>
                <a:sym typeface="Calibri"/>
              </a:rPr>
              <a:t>El plazo de ejecución de los proyectos es de doce (12) meses</a:t>
            </a:r>
            <a:endParaRPr b="1" sz="1400">
              <a:solidFill>
                <a:srgbClr val="9283BE"/>
              </a:solidFill>
              <a:latin typeface="Calibri"/>
              <a:ea typeface="Calibri"/>
              <a:cs typeface="Calibri"/>
              <a:sym typeface="Calibri"/>
            </a:endParaRPr>
          </a:p>
        </p:txBody>
      </p:sp>
      <p:sp>
        <p:nvSpPr>
          <p:cNvPr id="178" name="Google Shape;178;p2"/>
          <p:cNvSpPr txBox="1"/>
          <p:nvPr/>
        </p:nvSpPr>
        <p:spPr>
          <a:xfrm>
            <a:off x="3100767" y="4474228"/>
            <a:ext cx="2942400" cy="738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1400">
                <a:solidFill>
                  <a:srgbClr val="9283BE"/>
                </a:solidFill>
                <a:latin typeface="Calibri"/>
                <a:ea typeface="Calibri"/>
                <a:cs typeface="Calibri"/>
                <a:sym typeface="Calibri"/>
              </a:rPr>
              <a:t>El monto máximo que podrá ser solicitado por proyectos es de hasta pesos $3.0</a:t>
            </a:r>
            <a:r>
              <a:rPr b="1" lang="es-ES">
                <a:solidFill>
                  <a:srgbClr val="9283BE"/>
                </a:solidFill>
                <a:latin typeface="Calibri"/>
                <a:ea typeface="Calibri"/>
                <a:cs typeface="Calibri"/>
                <a:sym typeface="Calibri"/>
              </a:rPr>
              <a:t>0</a:t>
            </a:r>
            <a:r>
              <a:rPr b="1" lang="es-ES" sz="1400">
                <a:solidFill>
                  <a:srgbClr val="9283BE"/>
                </a:solidFill>
                <a:latin typeface="Calibri"/>
                <a:ea typeface="Calibri"/>
                <a:cs typeface="Calibri"/>
                <a:sym typeface="Calibri"/>
              </a:rPr>
              <a:t>0.000.</a:t>
            </a:r>
            <a:endParaRPr b="1" sz="1400">
              <a:solidFill>
                <a:srgbClr val="9283BE"/>
              </a:solidFill>
              <a:latin typeface="Calibri"/>
              <a:ea typeface="Calibri"/>
              <a:cs typeface="Calibri"/>
              <a:sym typeface="Calibri"/>
            </a:endParaRPr>
          </a:p>
        </p:txBody>
      </p:sp>
      <p:pic>
        <p:nvPicPr>
          <p:cNvPr id="179" name="Google Shape;179;p2"/>
          <p:cNvPicPr preferRelativeResize="0"/>
          <p:nvPr/>
        </p:nvPicPr>
        <p:blipFill rotWithShape="1">
          <a:blip r:embed="rId6">
            <a:alphaModFix/>
          </a:blip>
          <a:srcRect b="0" l="0" r="0" t="0"/>
          <a:stretch/>
        </p:blipFill>
        <p:spPr>
          <a:xfrm>
            <a:off x="3264391" y="6212721"/>
            <a:ext cx="5268049" cy="510891"/>
          </a:xfrm>
          <a:prstGeom prst="rect">
            <a:avLst/>
          </a:prstGeom>
          <a:noFill/>
          <a:ln>
            <a:noFill/>
          </a:ln>
        </p:spPr>
      </p:pic>
      <p:graphicFrame>
        <p:nvGraphicFramePr>
          <p:cNvPr id="180" name="Google Shape;180;p2"/>
          <p:cNvGraphicFramePr/>
          <p:nvPr/>
        </p:nvGraphicFramePr>
        <p:xfrm>
          <a:off x="627212" y="6261461"/>
          <a:ext cx="1913521" cy="444388"/>
        </p:xfrm>
        <a:graphic>
          <a:graphicData uri="http://schemas.openxmlformats.org/presentationml/2006/ole">
            <mc:AlternateContent>
              <mc:Choice Requires="v">
                <p:oleObj r:id="rId7" imgH="444388" imgW="1913521" progId="CorelDraw.Graphic.22" spid="_x0000_s1">
                  <p:embed/>
                </p:oleObj>
              </mc:Choice>
              <mc:Fallback>
                <p:oleObj r:id="rId8" imgH="444388" imgW="1913521" progId="CorelDraw.Graphic.22">
                  <p:embed/>
                  <p:pic>
                    <p:nvPicPr>
                      <p:cNvPr id="180" name="Google Shape;180;p2"/>
                      <p:cNvPicPr preferRelativeResize="0"/>
                      <p:nvPr/>
                    </p:nvPicPr>
                    <p:blipFill rotWithShape="1">
                      <a:blip r:embed="rId9">
                        <a:alphaModFix/>
                      </a:blip>
                      <a:srcRect b="0" l="0" r="0" t="0"/>
                      <a:stretch/>
                    </p:blipFill>
                    <p:spPr>
                      <a:xfrm>
                        <a:off x="627212" y="6261461"/>
                        <a:ext cx="1913521" cy="444388"/>
                      </a:xfrm>
                      <a:prstGeom prst="rect">
                        <a:avLst/>
                      </a:prstGeom>
                      <a:noFill/>
                      <a:ln>
                        <a:noFill/>
                      </a:ln>
                    </p:spPr>
                  </p:pic>
                </p:oleObj>
              </mc:Fallback>
            </mc:AlternateContent>
          </a:graphicData>
        </a:graphic>
      </p:graphicFrame>
      <p:sp>
        <p:nvSpPr>
          <p:cNvPr id="181" name="Google Shape;181;p2"/>
          <p:cNvSpPr/>
          <p:nvPr/>
        </p:nvSpPr>
        <p:spPr>
          <a:xfrm>
            <a:off x="3059832" y="2567026"/>
            <a:ext cx="3024336" cy="785794"/>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2" name="Google Shape;182;p2"/>
          <p:cNvSpPr txBox="1"/>
          <p:nvPr/>
        </p:nvSpPr>
        <p:spPr>
          <a:xfrm>
            <a:off x="3059832" y="2703801"/>
            <a:ext cx="2872987"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1400">
                <a:solidFill>
                  <a:srgbClr val="9283BE"/>
                </a:solidFill>
                <a:latin typeface="Calibri"/>
                <a:ea typeface="Calibri"/>
                <a:cs typeface="Calibri"/>
                <a:sym typeface="Calibri"/>
              </a:rPr>
              <a:t>Podrá presentarse un (1) proyecto por Universidad.</a:t>
            </a:r>
            <a:endParaRPr b="1" sz="1400">
              <a:solidFill>
                <a:srgbClr val="9283BE"/>
              </a:solidFill>
              <a:latin typeface="Calibri"/>
              <a:ea typeface="Calibri"/>
              <a:cs typeface="Calibri"/>
              <a:sym typeface="Calibri"/>
            </a:endParaRPr>
          </a:p>
        </p:txBody>
      </p:sp>
      <p:sp>
        <p:nvSpPr>
          <p:cNvPr id="183" name="Google Shape;183;p2"/>
          <p:cNvSpPr/>
          <p:nvPr/>
        </p:nvSpPr>
        <p:spPr>
          <a:xfrm>
            <a:off x="6442638" y="2806303"/>
            <a:ext cx="2232247" cy="2247631"/>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 name="Google Shape;184;p2"/>
          <p:cNvSpPr txBox="1"/>
          <p:nvPr/>
        </p:nvSpPr>
        <p:spPr>
          <a:xfrm>
            <a:off x="6418930" y="3059048"/>
            <a:ext cx="2232300" cy="1939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000">
                <a:solidFill>
                  <a:schemeClr val="lt1"/>
                </a:solidFill>
                <a:latin typeface="Calibri"/>
                <a:ea typeface="Calibri"/>
                <a:cs typeface="Calibri"/>
                <a:sym typeface="Calibri"/>
              </a:rPr>
              <a:t>Partida presupuestaria total de la convocatoria PESOS $36.840.000</a:t>
            </a:r>
            <a:endParaRPr b="1" sz="2000">
              <a:solidFill>
                <a:schemeClr val="lt1"/>
              </a:solidFill>
              <a:latin typeface="Calibri"/>
              <a:ea typeface="Calibri"/>
              <a:cs typeface="Calibri"/>
              <a:sym typeface="Calibri"/>
            </a:endParaRPr>
          </a:p>
          <a:p>
            <a:pPr indent="0" lvl="0" marL="0" marR="0" rtl="0" algn="ctr">
              <a:spcBef>
                <a:spcPts val="0"/>
              </a:spcBef>
              <a:spcAft>
                <a:spcPts val="0"/>
              </a:spcAft>
              <a:buNone/>
            </a:pPr>
            <a:r>
              <a:t/>
            </a:r>
            <a:endParaRPr b="0" sz="2000">
              <a:solidFill>
                <a:schemeClr val="lt1"/>
              </a:solidFill>
              <a:latin typeface="Calibri"/>
              <a:ea typeface="Calibri"/>
              <a:cs typeface="Calibri"/>
              <a:sym typeface="Calibri"/>
            </a:endParaRPr>
          </a:p>
        </p:txBody>
      </p:sp>
      <p:grpSp>
        <p:nvGrpSpPr>
          <p:cNvPr id="185" name="Google Shape;185;p2"/>
          <p:cNvGrpSpPr/>
          <p:nvPr/>
        </p:nvGrpSpPr>
        <p:grpSpPr>
          <a:xfrm>
            <a:off x="0" y="6108575"/>
            <a:ext cx="9144000" cy="785700"/>
            <a:chOff x="0" y="6108575"/>
            <a:chExt cx="9144000" cy="785700"/>
          </a:xfrm>
        </p:grpSpPr>
        <p:sp>
          <p:nvSpPr>
            <p:cNvPr id="186" name="Google Shape;186;p2"/>
            <p:cNvSpPr/>
            <p:nvPr/>
          </p:nvSpPr>
          <p:spPr>
            <a:xfrm>
              <a:off x="0" y="6108575"/>
              <a:ext cx="9144000" cy="785700"/>
            </a:xfrm>
            <a:prstGeom prst="rect">
              <a:avLst/>
            </a:prstGeom>
            <a:solidFill>
              <a:srgbClr val="32BBED"/>
            </a:solidFill>
            <a:ln cap="flat" cmpd="sng" w="9525">
              <a:solidFill>
                <a:srgbClr val="32BBE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7" name="Google Shape;187;p2"/>
            <p:cNvPicPr preferRelativeResize="0"/>
            <p:nvPr/>
          </p:nvPicPr>
          <p:blipFill rotWithShape="1">
            <a:blip r:embed="rId10">
              <a:alphaModFix/>
            </a:blip>
            <a:srcRect b="0" l="0" r="0" t="0"/>
            <a:stretch/>
          </p:blipFill>
          <p:spPr>
            <a:xfrm>
              <a:off x="1417599" y="6163001"/>
              <a:ext cx="6768384" cy="656392"/>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pic>
        <p:nvPicPr>
          <p:cNvPr id="192" name="Google Shape;192;p3"/>
          <p:cNvPicPr preferRelativeResize="0"/>
          <p:nvPr/>
        </p:nvPicPr>
        <p:blipFill rotWithShape="1">
          <a:blip r:embed="rId4">
            <a:alphaModFix/>
          </a:blip>
          <a:srcRect b="5259" l="0" r="0" t="83320"/>
          <a:stretch/>
        </p:blipFill>
        <p:spPr>
          <a:xfrm>
            <a:off x="-1" y="6072206"/>
            <a:ext cx="9144000" cy="785794"/>
          </a:xfrm>
          <a:prstGeom prst="rect">
            <a:avLst/>
          </a:prstGeom>
          <a:noFill/>
          <a:ln>
            <a:noFill/>
          </a:ln>
        </p:spPr>
      </p:pic>
      <p:sp>
        <p:nvSpPr>
          <p:cNvPr id="193" name="Google Shape;193;p3"/>
          <p:cNvSpPr txBox="1"/>
          <p:nvPr/>
        </p:nvSpPr>
        <p:spPr>
          <a:xfrm>
            <a:off x="1177027" y="1205690"/>
            <a:ext cx="6275400" cy="1323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000000"/>
              </a:buClr>
              <a:buFont typeface="Arial"/>
              <a:buNone/>
            </a:pPr>
            <a:r>
              <a:rPr lang="es-ES" sz="2000">
                <a:solidFill>
                  <a:srgbClr val="9283BE"/>
                </a:solidFill>
                <a:latin typeface="Calibri"/>
                <a:ea typeface="Calibri"/>
                <a:cs typeface="Calibri"/>
                <a:sym typeface="Calibri"/>
              </a:rPr>
              <a:t>Acompañar la terminalidad  del Nivel Secundario y fortalecer el acceso, la permanencia y la promoción en el Nivel  Superior en articulación con los distintos actores involucrados.</a:t>
            </a:r>
            <a:endParaRPr/>
          </a:p>
        </p:txBody>
      </p:sp>
      <p:sp>
        <p:nvSpPr>
          <p:cNvPr id="194" name="Google Shape;194;p3"/>
          <p:cNvSpPr txBox="1"/>
          <p:nvPr/>
        </p:nvSpPr>
        <p:spPr>
          <a:xfrm>
            <a:off x="1081375" y="3115100"/>
            <a:ext cx="7644000" cy="3170700"/>
          </a:xfrm>
          <a:prstGeom prst="rect">
            <a:avLst/>
          </a:prstGeom>
          <a:noFill/>
          <a:ln>
            <a:noFill/>
          </a:ln>
        </p:spPr>
        <p:txBody>
          <a:bodyPr anchorCtr="0" anchor="t" bIns="45700" lIns="91425" spcFirstLastPara="1" rIns="91425" wrap="square" tIns="45700">
            <a:spAutoFit/>
          </a:bodyPr>
          <a:lstStyle/>
          <a:p>
            <a:pPr indent="-342900" lvl="0" marL="457200" marR="0" rtl="0" algn="l">
              <a:spcBef>
                <a:spcPts val="0"/>
              </a:spcBef>
              <a:spcAft>
                <a:spcPts val="0"/>
              </a:spcAft>
              <a:buClr>
                <a:srgbClr val="9283BE"/>
              </a:buClr>
              <a:buSzPts val="1800"/>
              <a:buFont typeface="Calibri"/>
              <a:buChar char="-"/>
            </a:pPr>
            <a:r>
              <a:rPr lang="es-ES" sz="1800">
                <a:solidFill>
                  <a:srgbClr val="9283BE"/>
                </a:solidFill>
                <a:latin typeface="Calibri"/>
                <a:ea typeface="Calibri"/>
                <a:cs typeface="Calibri"/>
                <a:sym typeface="Calibri"/>
              </a:rPr>
              <a:t>Diseñar, implementar y evaluar estrategias de terminalidad del nivel secundario.</a:t>
            </a:r>
            <a:endParaRPr sz="1800">
              <a:solidFill>
                <a:srgbClr val="9283BE"/>
              </a:solidFill>
              <a:latin typeface="Calibri"/>
              <a:ea typeface="Calibri"/>
              <a:cs typeface="Calibri"/>
              <a:sym typeface="Calibri"/>
            </a:endParaRPr>
          </a:p>
          <a:p>
            <a:pPr indent="-342900" lvl="0" marL="457200" marR="0" rtl="0" algn="l">
              <a:spcBef>
                <a:spcPts val="0"/>
              </a:spcBef>
              <a:spcAft>
                <a:spcPts val="0"/>
              </a:spcAft>
              <a:buClr>
                <a:srgbClr val="9283BE"/>
              </a:buClr>
              <a:buSzPts val="1800"/>
              <a:buFont typeface="Calibri"/>
              <a:buChar char="-"/>
            </a:pPr>
            <a:r>
              <a:rPr lang="es-ES" sz="1800">
                <a:solidFill>
                  <a:srgbClr val="9283BE"/>
                </a:solidFill>
                <a:latin typeface="Calibri"/>
                <a:ea typeface="Calibri"/>
                <a:cs typeface="Calibri"/>
                <a:sym typeface="Calibri"/>
              </a:rPr>
              <a:t>Desarrollar y consolidar espacios y estrategias de acompañamiento en la  transición internivel y en los procesos de ingreso a la Universidad. </a:t>
            </a:r>
            <a:endParaRPr sz="1800">
              <a:solidFill>
                <a:srgbClr val="9283BE"/>
              </a:solidFill>
              <a:latin typeface="Calibri"/>
              <a:ea typeface="Calibri"/>
              <a:cs typeface="Calibri"/>
              <a:sym typeface="Calibri"/>
            </a:endParaRPr>
          </a:p>
          <a:p>
            <a:pPr indent="-342900" lvl="0" marL="457200" marR="0" rtl="0" algn="l">
              <a:spcBef>
                <a:spcPts val="0"/>
              </a:spcBef>
              <a:spcAft>
                <a:spcPts val="0"/>
              </a:spcAft>
              <a:buClr>
                <a:srgbClr val="9283BE"/>
              </a:buClr>
              <a:buSzPts val="1800"/>
              <a:buFont typeface="Calibri"/>
              <a:buChar char="-"/>
            </a:pPr>
            <a:r>
              <a:rPr lang="es-ES" sz="1800">
                <a:solidFill>
                  <a:srgbClr val="9283BE"/>
                </a:solidFill>
                <a:latin typeface="Calibri"/>
                <a:ea typeface="Calibri"/>
                <a:cs typeface="Calibri"/>
                <a:sym typeface="Calibri"/>
              </a:rPr>
              <a:t>Desarrollar y consolidar dispositivos y espacios de acompañamiento para la  permanencia y la promoción de los y las estudiantes que estén transitando sus  primeros años en la Universidad. </a:t>
            </a:r>
            <a:endParaRPr sz="1800">
              <a:solidFill>
                <a:srgbClr val="9283BE"/>
              </a:solidFill>
              <a:latin typeface="Calibri"/>
              <a:ea typeface="Calibri"/>
              <a:cs typeface="Calibri"/>
              <a:sym typeface="Calibri"/>
            </a:endParaRPr>
          </a:p>
          <a:p>
            <a:pPr indent="-342900" lvl="0" marL="457200" marR="0" rtl="0" algn="l">
              <a:spcBef>
                <a:spcPts val="0"/>
              </a:spcBef>
              <a:spcAft>
                <a:spcPts val="0"/>
              </a:spcAft>
              <a:buClr>
                <a:srgbClr val="9283BE"/>
              </a:buClr>
              <a:buSzPts val="1800"/>
              <a:buFont typeface="Calibri"/>
              <a:buChar char="-"/>
            </a:pPr>
            <a:r>
              <a:rPr lang="es-ES" sz="1800">
                <a:solidFill>
                  <a:srgbClr val="9283BE"/>
                </a:solidFill>
                <a:latin typeface="Calibri"/>
                <a:ea typeface="Calibri"/>
                <a:cs typeface="Calibri"/>
                <a:sym typeface="Calibri"/>
              </a:rPr>
              <a:t>Diseñar e implementar estrategias y dispositivos particulares de revinculación de  estudiantes universitarios cuya trayectoria se haya visto interrumpida en el  contexto de Emergencia Sanitaria.</a:t>
            </a:r>
            <a:endParaRPr sz="1800">
              <a:solidFill>
                <a:srgbClr val="9283BE"/>
              </a:solidFill>
              <a:latin typeface="Calibri"/>
              <a:ea typeface="Calibri"/>
              <a:cs typeface="Calibri"/>
              <a:sym typeface="Calibri"/>
            </a:endParaRPr>
          </a:p>
          <a:p>
            <a:pPr indent="0" lvl="0" marL="0" marR="0" rtl="0" algn="l">
              <a:spcBef>
                <a:spcPts val="0"/>
              </a:spcBef>
              <a:spcAft>
                <a:spcPts val="0"/>
              </a:spcAft>
              <a:buNone/>
            </a:pPr>
            <a:r>
              <a:t/>
            </a:r>
            <a:endParaRPr sz="2000">
              <a:solidFill>
                <a:srgbClr val="9283BE"/>
              </a:solidFill>
              <a:latin typeface="Calibri"/>
              <a:ea typeface="Calibri"/>
              <a:cs typeface="Calibri"/>
              <a:sym typeface="Calibri"/>
            </a:endParaRPr>
          </a:p>
        </p:txBody>
      </p:sp>
      <p:cxnSp>
        <p:nvCxnSpPr>
          <p:cNvPr id="195" name="Google Shape;195;p3"/>
          <p:cNvCxnSpPr/>
          <p:nvPr/>
        </p:nvCxnSpPr>
        <p:spPr>
          <a:xfrm rot="10800000">
            <a:off x="1177163" y="2549223"/>
            <a:ext cx="6624600" cy="0"/>
          </a:xfrm>
          <a:prstGeom prst="straightConnector1">
            <a:avLst/>
          </a:prstGeom>
          <a:noFill/>
          <a:ln cap="flat" cmpd="sng" w="19050">
            <a:solidFill>
              <a:srgbClr val="9283BE"/>
            </a:solidFill>
            <a:prstDash val="dash"/>
            <a:round/>
            <a:headEnd len="sm" w="sm" type="none"/>
            <a:tailEnd len="sm" w="sm" type="none"/>
          </a:ln>
        </p:spPr>
      </p:cxnSp>
      <p:graphicFrame>
        <p:nvGraphicFramePr>
          <p:cNvPr id="196" name="Google Shape;196;p3"/>
          <p:cNvGraphicFramePr/>
          <p:nvPr/>
        </p:nvGraphicFramePr>
        <p:xfrm>
          <a:off x="647662" y="1742813"/>
          <a:ext cx="404623" cy="401552"/>
        </p:xfrm>
        <a:graphic>
          <a:graphicData uri="http://schemas.openxmlformats.org/presentationml/2006/ole">
            <mc:AlternateContent>
              <mc:Choice Requires="v">
                <p:oleObj r:id="rId5" imgH="401552" imgW="404623" progId="CorelDraw.Graphic.22" spid="_x0000_s1">
                  <p:embed/>
                </p:oleObj>
              </mc:Choice>
              <mc:Fallback>
                <p:oleObj r:id="rId6" imgH="401552" imgW="404623" progId="CorelDraw.Graphic.22">
                  <p:embed/>
                  <p:pic>
                    <p:nvPicPr>
                      <p:cNvPr id="196" name="Google Shape;196;p3"/>
                      <p:cNvPicPr preferRelativeResize="0"/>
                      <p:nvPr/>
                    </p:nvPicPr>
                    <p:blipFill rotWithShape="1">
                      <a:blip r:embed="rId7">
                        <a:alphaModFix/>
                      </a:blip>
                      <a:srcRect b="0" l="0" r="0" t="0"/>
                      <a:stretch/>
                    </p:blipFill>
                    <p:spPr>
                      <a:xfrm>
                        <a:off x="647662" y="1742813"/>
                        <a:ext cx="404623" cy="401552"/>
                      </a:xfrm>
                      <a:prstGeom prst="rect">
                        <a:avLst/>
                      </a:prstGeom>
                      <a:noFill/>
                      <a:ln>
                        <a:noFill/>
                      </a:ln>
                    </p:spPr>
                  </p:pic>
                </p:oleObj>
              </mc:Fallback>
            </mc:AlternateContent>
          </a:graphicData>
        </a:graphic>
      </p:graphicFrame>
      <p:graphicFrame>
        <p:nvGraphicFramePr>
          <p:cNvPr id="197" name="Google Shape;197;p3"/>
          <p:cNvGraphicFramePr/>
          <p:nvPr/>
        </p:nvGraphicFramePr>
        <p:xfrm>
          <a:off x="683764" y="4070566"/>
          <a:ext cx="332418" cy="315091"/>
        </p:xfrm>
        <a:graphic>
          <a:graphicData uri="http://schemas.openxmlformats.org/presentationml/2006/ole">
            <mc:AlternateContent>
              <mc:Choice Requires="v">
                <p:oleObj r:id="rId8" imgH="315091" imgW="332418" progId="CorelDraw.Graphic.22" spid="_x0000_s2">
                  <p:embed/>
                </p:oleObj>
              </mc:Choice>
              <mc:Fallback>
                <p:oleObj r:id="rId9" imgH="315091" imgW="332418" progId="CorelDraw.Graphic.22">
                  <p:embed/>
                  <p:pic>
                    <p:nvPicPr>
                      <p:cNvPr id="197" name="Google Shape;197;p3"/>
                      <p:cNvPicPr preferRelativeResize="0"/>
                      <p:nvPr/>
                    </p:nvPicPr>
                    <p:blipFill rotWithShape="1">
                      <a:blip r:embed="rId10">
                        <a:alphaModFix/>
                      </a:blip>
                      <a:srcRect b="0" l="0" r="0" t="0"/>
                      <a:stretch/>
                    </p:blipFill>
                    <p:spPr>
                      <a:xfrm>
                        <a:off x="683764" y="4070566"/>
                        <a:ext cx="332418" cy="315091"/>
                      </a:xfrm>
                      <a:prstGeom prst="rect">
                        <a:avLst/>
                      </a:prstGeom>
                      <a:noFill/>
                      <a:ln>
                        <a:noFill/>
                      </a:ln>
                    </p:spPr>
                  </p:pic>
                </p:oleObj>
              </mc:Fallback>
            </mc:AlternateContent>
          </a:graphicData>
        </a:graphic>
      </p:graphicFrame>
      <p:sp>
        <p:nvSpPr>
          <p:cNvPr id="198" name="Google Shape;198;p3"/>
          <p:cNvSpPr txBox="1"/>
          <p:nvPr/>
        </p:nvSpPr>
        <p:spPr>
          <a:xfrm>
            <a:off x="422170" y="490518"/>
            <a:ext cx="8105100" cy="677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800">
                <a:solidFill>
                  <a:srgbClr val="9283BE"/>
                </a:solidFill>
                <a:latin typeface="Calibri"/>
                <a:ea typeface="Calibri"/>
                <a:cs typeface="Calibri"/>
                <a:sym typeface="Calibri"/>
              </a:rPr>
              <a:t>OBJETIVO GENERAL </a:t>
            </a:r>
            <a:endParaRPr b="1" sz="3800">
              <a:solidFill>
                <a:srgbClr val="9283BE"/>
              </a:solidFill>
              <a:latin typeface="Calibri"/>
              <a:ea typeface="Calibri"/>
              <a:cs typeface="Calibri"/>
              <a:sym typeface="Calibri"/>
            </a:endParaRPr>
          </a:p>
        </p:txBody>
      </p:sp>
      <p:sp>
        <p:nvSpPr>
          <p:cNvPr id="199" name="Google Shape;199;p3"/>
          <p:cNvSpPr/>
          <p:nvPr/>
        </p:nvSpPr>
        <p:spPr>
          <a:xfrm>
            <a:off x="0" y="-427"/>
            <a:ext cx="9144000" cy="21429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00" name="Google Shape;200;p3"/>
          <p:cNvPicPr preferRelativeResize="0"/>
          <p:nvPr/>
        </p:nvPicPr>
        <p:blipFill rotWithShape="1">
          <a:blip r:embed="rId11">
            <a:alphaModFix/>
          </a:blip>
          <a:srcRect b="0" l="0" r="0" t="0"/>
          <a:stretch/>
        </p:blipFill>
        <p:spPr>
          <a:xfrm>
            <a:off x="3264391" y="6212721"/>
            <a:ext cx="5268049" cy="510891"/>
          </a:xfrm>
          <a:prstGeom prst="rect">
            <a:avLst/>
          </a:prstGeom>
          <a:noFill/>
          <a:ln>
            <a:noFill/>
          </a:ln>
        </p:spPr>
      </p:pic>
      <p:graphicFrame>
        <p:nvGraphicFramePr>
          <p:cNvPr id="201" name="Google Shape;201;p3"/>
          <p:cNvGraphicFramePr/>
          <p:nvPr/>
        </p:nvGraphicFramePr>
        <p:xfrm>
          <a:off x="627212" y="6261461"/>
          <a:ext cx="1913521" cy="444388"/>
        </p:xfrm>
        <a:graphic>
          <a:graphicData uri="http://schemas.openxmlformats.org/presentationml/2006/ole">
            <mc:AlternateContent>
              <mc:Choice Requires="v">
                <p:oleObj r:id="rId12" imgH="444388" imgW="1913521" progId="CorelDraw.Graphic.22" spid="_x0000_s3">
                  <p:embed/>
                </p:oleObj>
              </mc:Choice>
              <mc:Fallback>
                <p:oleObj r:id="rId13" imgH="444388" imgW="1913521" progId="CorelDraw.Graphic.22">
                  <p:embed/>
                  <p:pic>
                    <p:nvPicPr>
                      <p:cNvPr id="201" name="Google Shape;201;p3"/>
                      <p:cNvPicPr preferRelativeResize="0"/>
                      <p:nvPr/>
                    </p:nvPicPr>
                    <p:blipFill rotWithShape="1">
                      <a:blip r:embed="rId14">
                        <a:alphaModFix/>
                      </a:blip>
                      <a:srcRect b="0" l="0" r="0" t="0"/>
                      <a:stretch/>
                    </p:blipFill>
                    <p:spPr>
                      <a:xfrm>
                        <a:off x="627212" y="6261461"/>
                        <a:ext cx="1913521" cy="444388"/>
                      </a:xfrm>
                      <a:prstGeom prst="rect">
                        <a:avLst/>
                      </a:prstGeom>
                      <a:noFill/>
                      <a:ln>
                        <a:noFill/>
                      </a:ln>
                    </p:spPr>
                  </p:pic>
                </p:oleObj>
              </mc:Fallback>
            </mc:AlternateContent>
          </a:graphicData>
        </a:graphic>
      </p:graphicFrame>
      <p:sp>
        <p:nvSpPr>
          <p:cNvPr id="202" name="Google Shape;202;p3"/>
          <p:cNvSpPr txBox="1"/>
          <p:nvPr/>
        </p:nvSpPr>
        <p:spPr>
          <a:xfrm>
            <a:off x="519450" y="2693475"/>
            <a:ext cx="81051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2800">
                <a:solidFill>
                  <a:srgbClr val="9283BE"/>
                </a:solidFill>
                <a:latin typeface="Calibri"/>
                <a:ea typeface="Calibri"/>
                <a:cs typeface="Calibri"/>
                <a:sym typeface="Calibri"/>
              </a:rPr>
              <a:t>OBJETIVOS ESPECÍFICOS </a:t>
            </a:r>
            <a:endParaRPr b="1" sz="2800">
              <a:solidFill>
                <a:srgbClr val="9283BE"/>
              </a:solidFill>
              <a:latin typeface="Calibri"/>
              <a:ea typeface="Calibri"/>
              <a:cs typeface="Calibri"/>
              <a:sym typeface="Calibri"/>
            </a:endParaRPr>
          </a:p>
        </p:txBody>
      </p:sp>
      <p:grpSp>
        <p:nvGrpSpPr>
          <p:cNvPr id="203" name="Google Shape;203;p3"/>
          <p:cNvGrpSpPr/>
          <p:nvPr/>
        </p:nvGrpSpPr>
        <p:grpSpPr>
          <a:xfrm>
            <a:off x="0" y="6108575"/>
            <a:ext cx="9144000" cy="785700"/>
            <a:chOff x="0" y="6108575"/>
            <a:chExt cx="9144000" cy="785700"/>
          </a:xfrm>
        </p:grpSpPr>
        <p:sp>
          <p:nvSpPr>
            <p:cNvPr id="204" name="Google Shape;204;p3"/>
            <p:cNvSpPr/>
            <p:nvPr/>
          </p:nvSpPr>
          <p:spPr>
            <a:xfrm>
              <a:off x="0" y="6108575"/>
              <a:ext cx="9144000" cy="785700"/>
            </a:xfrm>
            <a:prstGeom prst="rect">
              <a:avLst/>
            </a:prstGeom>
            <a:solidFill>
              <a:srgbClr val="32BBED"/>
            </a:solidFill>
            <a:ln cap="flat" cmpd="sng" w="9525">
              <a:solidFill>
                <a:srgbClr val="32BBE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05" name="Google Shape;205;p3"/>
            <p:cNvPicPr preferRelativeResize="0"/>
            <p:nvPr/>
          </p:nvPicPr>
          <p:blipFill rotWithShape="1">
            <a:blip r:embed="rId15">
              <a:alphaModFix/>
            </a:blip>
            <a:srcRect b="0" l="0" r="0" t="0"/>
            <a:stretch/>
          </p:blipFill>
          <p:spPr>
            <a:xfrm>
              <a:off x="1417599" y="6163001"/>
              <a:ext cx="6768384" cy="656392"/>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pic>
        <p:nvPicPr>
          <p:cNvPr id="210" name="Google Shape;210;p4"/>
          <p:cNvPicPr preferRelativeResize="0"/>
          <p:nvPr/>
        </p:nvPicPr>
        <p:blipFill rotWithShape="1">
          <a:blip r:embed="rId4">
            <a:alphaModFix/>
          </a:blip>
          <a:srcRect b="5259" l="0" r="0" t="83320"/>
          <a:stretch/>
        </p:blipFill>
        <p:spPr>
          <a:xfrm>
            <a:off x="-1" y="6072206"/>
            <a:ext cx="9144000" cy="785794"/>
          </a:xfrm>
          <a:prstGeom prst="rect">
            <a:avLst/>
          </a:prstGeom>
          <a:noFill/>
          <a:ln>
            <a:noFill/>
          </a:ln>
        </p:spPr>
      </p:pic>
      <p:sp>
        <p:nvSpPr>
          <p:cNvPr id="211" name="Google Shape;211;p4"/>
          <p:cNvSpPr txBox="1"/>
          <p:nvPr/>
        </p:nvSpPr>
        <p:spPr>
          <a:xfrm>
            <a:off x="422170" y="642918"/>
            <a:ext cx="8104984" cy="67710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800">
                <a:solidFill>
                  <a:srgbClr val="9283BE"/>
                </a:solidFill>
                <a:latin typeface="Calibri"/>
                <a:ea typeface="Calibri"/>
                <a:cs typeface="Calibri"/>
                <a:sym typeface="Calibri"/>
              </a:rPr>
              <a:t>EJES DE TRABAJO</a:t>
            </a:r>
            <a:endParaRPr b="1" sz="3800">
              <a:solidFill>
                <a:srgbClr val="9283BE"/>
              </a:solidFill>
              <a:latin typeface="Calibri"/>
              <a:ea typeface="Calibri"/>
              <a:cs typeface="Calibri"/>
              <a:sym typeface="Calibri"/>
            </a:endParaRPr>
          </a:p>
        </p:txBody>
      </p:sp>
      <p:sp>
        <p:nvSpPr>
          <p:cNvPr id="212" name="Google Shape;212;p4"/>
          <p:cNvSpPr txBox="1"/>
          <p:nvPr/>
        </p:nvSpPr>
        <p:spPr>
          <a:xfrm>
            <a:off x="422170" y="1218818"/>
            <a:ext cx="8104984" cy="58477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s-ES" sz="1600">
                <a:solidFill>
                  <a:srgbClr val="A5A5A5"/>
                </a:solidFill>
                <a:latin typeface="Calibri"/>
                <a:ea typeface="Calibri"/>
                <a:cs typeface="Calibri"/>
                <a:sym typeface="Calibri"/>
              </a:rPr>
              <a:t>Los proyectos presentados deberán estar guiados por algunas de las 3 líneas a continuación formuladas las cuales contienen acciones prioritarias para el desarrollo de las mismas.</a:t>
            </a:r>
            <a:endParaRPr b="1" sz="1600">
              <a:solidFill>
                <a:srgbClr val="A5A5A5"/>
              </a:solidFill>
              <a:latin typeface="Calibri"/>
              <a:ea typeface="Calibri"/>
              <a:cs typeface="Calibri"/>
              <a:sym typeface="Calibri"/>
            </a:endParaRPr>
          </a:p>
        </p:txBody>
      </p:sp>
      <p:sp>
        <p:nvSpPr>
          <p:cNvPr id="213" name="Google Shape;213;p4"/>
          <p:cNvSpPr txBox="1"/>
          <p:nvPr/>
        </p:nvSpPr>
        <p:spPr>
          <a:xfrm>
            <a:off x="827584" y="2019612"/>
            <a:ext cx="7836300" cy="1200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2000">
                <a:solidFill>
                  <a:srgbClr val="9283BE"/>
                </a:solidFill>
                <a:latin typeface="Calibri"/>
                <a:ea typeface="Calibri"/>
                <a:cs typeface="Calibri"/>
                <a:sym typeface="Calibri"/>
              </a:rPr>
              <a:t>EJE </a:t>
            </a:r>
            <a:r>
              <a:rPr b="1" lang="es-ES" sz="2000">
                <a:solidFill>
                  <a:srgbClr val="9283BE"/>
                </a:solidFill>
                <a:latin typeface="Calibri"/>
                <a:ea typeface="Calibri"/>
                <a:cs typeface="Calibri"/>
                <a:sym typeface="Calibri"/>
              </a:rPr>
              <a:t>1. </a:t>
            </a:r>
            <a:r>
              <a:rPr b="1" lang="es-ES" sz="2000">
                <a:solidFill>
                  <a:srgbClr val="9283BE"/>
                </a:solidFill>
                <a:latin typeface="Calibri"/>
                <a:ea typeface="Calibri"/>
                <a:cs typeface="Calibri"/>
                <a:sym typeface="Calibri"/>
              </a:rPr>
              <a:t>Tutorías para la terminalidad del Nivel Secundario e Ingreso,  Permanencia y Revinculación al Nivel Superior</a:t>
            </a:r>
            <a:r>
              <a:rPr b="1" lang="es-ES" sz="2000">
                <a:solidFill>
                  <a:srgbClr val="9283BE"/>
                </a:solidFill>
                <a:latin typeface="Calibri"/>
                <a:ea typeface="Calibri"/>
                <a:cs typeface="Calibri"/>
                <a:sym typeface="Calibri"/>
              </a:rPr>
              <a:t>.</a:t>
            </a:r>
            <a:endParaRPr b="1" sz="2000">
              <a:solidFill>
                <a:srgbClr val="9283BE"/>
              </a:solidFill>
              <a:latin typeface="Calibri"/>
              <a:ea typeface="Calibri"/>
              <a:cs typeface="Calibri"/>
              <a:sym typeface="Calibri"/>
            </a:endParaRPr>
          </a:p>
          <a:p>
            <a:pPr indent="0" lvl="0" marL="0" marR="0" rtl="0" algn="l">
              <a:spcBef>
                <a:spcPts val="0"/>
              </a:spcBef>
              <a:spcAft>
                <a:spcPts val="0"/>
              </a:spcAft>
              <a:buNone/>
            </a:pPr>
            <a:r>
              <a:rPr lang="es-ES" sz="1600">
                <a:solidFill>
                  <a:srgbClr val="A5A5A5"/>
                </a:solidFill>
                <a:latin typeface="Calibri"/>
                <a:ea typeface="Calibri"/>
                <a:cs typeface="Calibri"/>
                <a:sym typeface="Calibri"/>
              </a:rPr>
              <a:t>A</a:t>
            </a:r>
            <a:r>
              <a:rPr lang="es-ES" sz="1600">
                <a:solidFill>
                  <a:srgbClr val="A5A5A5"/>
                </a:solidFill>
                <a:latin typeface="Calibri"/>
                <a:ea typeface="Calibri"/>
                <a:cs typeface="Calibri"/>
                <a:sym typeface="Calibri"/>
              </a:rPr>
              <a:t>compañamiento de las trayectorias educativas  de los y las estudiantes para fortalecer el ingreso y la continuidad en la educación  superior.</a:t>
            </a:r>
            <a:endParaRPr b="1" sz="1600">
              <a:solidFill>
                <a:srgbClr val="9283BE"/>
              </a:solidFill>
              <a:latin typeface="Calibri"/>
              <a:ea typeface="Calibri"/>
              <a:cs typeface="Calibri"/>
              <a:sym typeface="Calibri"/>
            </a:endParaRPr>
          </a:p>
        </p:txBody>
      </p:sp>
      <p:graphicFrame>
        <p:nvGraphicFramePr>
          <p:cNvPr id="214" name="Google Shape;214;p4"/>
          <p:cNvGraphicFramePr/>
          <p:nvPr/>
        </p:nvGraphicFramePr>
        <p:xfrm>
          <a:off x="480140" y="2132856"/>
          <a:ext cx="348648" cy="313278"/>
        </p:xfrm>
        <a:graphic>
          <a:graphicData uri="http://schemas.openxmlformats.org/presentationml/2006/ole">
            <mc:AlternateContent>
              <mc:Choice Requires="v">
                <p:oleObj r:id="rId5" imgH="313278" imgW="348648" progId="CorelDraw.Graphic.22" spid="_x0000_s1">
                  <p:embed/>
                </p:oleObj>
              </mc:Choice>
              <mc:Fallback>
                <p:oleObj r:id="rId6" imgH="313278" imgW="348648" progId="CorelDraw.Graphic.22">
                  <p:embed/>
                  <p:pic>
                    <p:nvPicPr>
                      <p:cNvPr id="214" name="Google Shape;214;p4"/>
                      <p:cNvPicPr preferRelativeResize="0"/>
                      <p:nvPr/>
                    </p:nvPicPr>
                    <p:blipFill rotWithShape="1">
                      <a:blip r:embed="rId7">
                        <a:alphaModFix/>
                      </a:blip>
                      <a:srcRect b="0" l="0" r="0" t="0"/>
                      <a:stretch/>
                    </p:blipFill>
                    <p:spPr>
                      <a:xfrm>
                        <a:off x="480140" y="2132856"/>
                        <a:ext cx="348648" cy="313278"/>
                      </a:xfrm>
                      <a:prstGeom prst="rect">
                        <a:avLst/>
                      </a:prstGeom>
                      <a:noFill/>
                      <a:ln>
                        <a:noFill/>
                      </a:ln>
                    </p:spPr>
                  </p:pic>
                </p:oleObj>
              </mc:Fallback>
            </mc:AlternateContent>
          </a:graphicData>
        </a:graphic>
      </p:graphicFrame>
      <p:sp>
        <p:nvSpPr>
          <p:cNvPr id="215" name="Google Shape;215;p4"/>
          <p:cNvSpPr txBox="1"/>
          <p:nvPr/>
        </p:nvSpPr>
        <p:spPr>
          <a:xfrm>
            <a:off x="814988" y="3349441"/>
            <a:ext cx="7836300" cy="1200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2000">
                <a:solidFill>
                  <a:srgbClr val="9283BE"/>
                </a:solidFill>
                <a:latin typeface="Calibri"/>
                <a:ea typeface="Calibri"/>
                <a:cs typeface="Calibri"/>
                <a:sym typeface="Calibri"/>
              </a:rPr>
              <a:t>EJE </a:t>
            </a:r>
            <a:r>
              <a:rPr b="1" lang="es-ES" sz="2000">
                <a:solidFill>
                  <a:srgbClr val="9283BE"/>
                </a:solidFill>
                <a:latin typeface="Calibri"/>
                <a:ea typeface="Calibri"/>
                <a:cs typeface="Calibri"/>
                <a:sym typeface="Calibri"/>
              </a:rPr>
              <a:t>2.  </a:t>
            </a:r>
            <a:r>
              <a:rPr b="1" lang="es-ES" sz="2000">
                <a:solidFill>
                  <a:srgbClr val="9283BE"/>
                </a:solidFill>
                <a:latin typeface="Calibri"/>
                <a:ea typeface="Calibri"/>
                <a:cs typeface="Calibri"/>
                <a:sym typeface="Calibri"/>
              </a:rPr>
              <a:t>Fortalecimiento de vocaciones tempranas y desarrollo de  estrategias de orientación vocacional.</a:t>
            </a:r>
            <a:r>
              <a:rPr b="1" lang="es-ES" sz="2000">
                <a:solidFill>
                  <a:srgbClr val="9283BE"/>
                </a:solidFill>
                <a:latin typeface="Calibri"/>
                <a:ea typeface="Calibri"/>
                <a:cs typeface="Calibri"/>
                <a:sym typeface="Calibri"/>
              </a:rPr>
              <a:t>.</a:t>
            </a:r>
            <a:endParaRPr/>
          </a:p>
          <a:p>
            <a:pPr indent="0" lvl="0" marL="0" marR="0" rtl="0" algn="l">
              <a:spcBef>
                <a:spcPts val="0"/>
              </a:spcBef>
              <a:spcAft>
                <a:spcPts val="0"/>
              </a:spcAft>
              <a:buNone/>
            </a:pPr>
            <a:r>
              <a:rPr lang="es-ES" sz="1600">
                <a:solidFill>
                  <a:srgbClr val="A5A5A5"/>
                </a:solidFill>
                <a:latin typeface="Calibri"/>
                <a:ea typeface="Calibri"/>
                <a:cs typeface="Calibri"/>
                <a:sym typeface="Calibri"/>
              </a:rPr>
              <a:t>Promoción de diversos abordajes de los intereses o inquietudes  de aquellos y aquellas estudiantes que se encuentran en los últimos años de la  educación secundaria</a:t>
            </a:r>
            <a:r>
              <a:rPr lang="es-ES" sz="1600">
                <a:solidFill>
                  <a:srgbClr val="A5A5A5"/>
                </a:solidFill>
                <a:latin typeface="Calibri"/>
                <a:ea typeface="Calibri"/>
                <a:cs typeface="Calibri"/>
                <a:sym typeface="Calibri"/>
              </a:rPr>
              <a:t>.</a:t>
            </a:r>
            <a:endParaRPr b="1" sz="1600">
              <a:solidFill>
                <a:srgbClr val="9283BE"/>
              </a:solidFill>
              <a:latin typeface="Calibri"/>
              <a:ea typeface="Calibri"/>
              <a:cs typeface="Calibri"/>
              <a:sym typeface="Calibri"/>
            </a:endParaRPr>
          </a:p>
        </p:txBody>
      </p:sp>
      <p:graphicFrame>
        <p:nvGraphicFramePr>
          <p:cNvPr id="216" name="Google Shape;216;p4"/>
          <p:cNvGraphicFramePr/>
          <p:nvPr/>
        </p:nvGraphicFramePr>
        <p:xfrm>
          <a:off x="467544" y="3462685"/>
          <a:ext cx="348648" cy="313278"/>
        </p:xfrm>
        <a:graphic>
          <a:graphicData uri="http://schemas.openxmlformats.org/presentationml/2006/ole">
            <mc:AlternateContent>
              <mc:Choice Requires="v">
                <p:oleObj r:id="rId8" imgH="313278" imgW="348648" progId="CorelDraw.Graphic.22" spid="_x0000_s2">
                  <p:embed/>
                </p:oleObj>
              </mc:Choice>
              <mc:Fallback>
                <p:oleObj r:id="rId9" imgH="313278" imgW="348648" progId="CorelDraw.Graphic.22">
                  <p:embed/>
                  <p:pic>
                    <p:nvPicPr>
                      <p:cNvPr id="216" name="Google Shape;216;p4"/>
                      <p:cNvPicPr preferRelativeResize="0"/>
                      <p:nvPr/>
                    </p:nvPicPr>
                    <p:blipFill rotWithShape="1">
                      <a:blip r:embed="rId7">
                        <a:alphaModFix/>
                      </a:blip>
                      <a:srcRect b="0" l="0" r="0" t="0"/>
                      <a:stretch/>
                    </p:blipFill>
                    <p:spPr>
                      <a:xfrm>
                        <a:off x="467544" y="3462685"/>
                        <a:ext cx="348648" cy="313278"/>
                      </a:xfrm>
                      <a:prstGeom prst="rect">
                        <a:avLst/>
                      </a:prstGeom>
                      <a:noFill/>
                      <a:ln>
                        <a:noFill/>
                      </a:ln>
                    </p:spPr>
                  </p:pic>
                </p:oleObj>
              </mc:Fallback>
            </mc:AlternateContent>
          </a:graphicData>
        </a:graphic>
      </p:graphicFrame>
      <p:sp>
        <p:nvSpPr>
          <p:cNvPr id="217" name="Google Shape;217;p4"/>
          <p:cNvSpPr/>
          <p:nvPr/>
        </p:nvSpPr>
        <p:spPr>
          <a:xfrm>
            <a:off x="0" y="-427"/>
            <a:ext cx="9144000" cy="21429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18" name="Google Shape;218;p4"/>
          <p:cNvPicPr preferRelativeResize="0"/>
          <p:nvPr/>
        </p:nvPicPr>
        <p:blipFill rotWithShape="1">
          <a:blip r:embed="rId10">
            <a:alphaModFix/>
          </a:blip>
          <a:srcRect b="0" l="0" r="0" t="0"/>
          <a:stretch/>
        </p:blipFill>
        <p:spPr>
          <a:xfrm>
            <a:off x="3264391" y="6212721"/>
            <a:ext cx="5268049" cy="510891"/>
          </a:xfrm>
          <a:prstGeom prst="rect">
            <a:avLst/>
          </a:prstGeom>
          <a:noFill/>
          <a:ln>
            <a:noFill/>
          </a:ln>
        </p:spPr>
      </p:pic>
      <p:graphicFrame>
        <p:nvGraphicFramePr>
          <p:cNvPr id="219" name="Google Shape;219;p4"/>
          <p:cNvGraphicFramePr/>
          <p:nvPr/>
        </p:nvGraphicFramePr>
        <p:xfrm>
          <a:off x="627212" y="6261461"/>
          <a:ext cx="1913521" cy="444388"/>
        </p:xfrm>
        <a:graphic>
          <a:graphicData uri="http://schemas.openxmlformats.org/presentationml/2006/ole">
            <mc:AlternateContent>
              <mc:Choice Requires="v">
                <p:oleObj r:id="rId11" imgH="444388" imgW="1913521" progId="CorelDraw.Graphic.22" spid="_x0000_s3">
                  <p:embed/>
                </p:oleObj>
              </mc:Choice>
              <mc:Fallback>
                <p:oleObj r:id="rId12" imgH="444388" imgW="1913521" progId="CorelDraw.Graphic.22">
                  <p:embed/>
                  <p:pic>
                    <p:nvPicPr>
                      <p:cNvPr id="219" name="Google Shape;219;p4"/>
                      <p:cNvPicPr preferRelativeResize="0"/>
                      <p:nvPr/>
                    </p:nvPicPr>
                    <p:blipFill rotWithShape="1">
                      <a:blip r:embed="rId13">
                        <a:alphaModFix/>
                      </a:blip>
                      <a:srcRect b="0" l="0" r="0" t="0"/>
                      <a:stretch/>
                    </p:blipFill>
                    <p:spPr>
                      <a:xfrm>
                        <a:off x="627212" y="6261461"/>
                        <a:ext cx="1913521" cy="444388"/>
                      </a:xfrm>
                      <a:prstGeom prst="rect">
                        <a:avLst/>
                      </a:prstGeom>
                      <a:noFill/>
                      <a:ln>
                        <a:noFill/>
                      </a:ln>
                    </p:spPr>
                  </p:pic>
                </p:oleObj>
              </mc:Fallback>
            </mc:AlternateContent>
          </a:graphicData>
        </a:graphic>
      </p:graphicFrame>
      <p:graphicFrame>
        <p:nvGraphicFramePr>
          <p:cNvPr id="220" name="Google Shape;220;p4"/>
          <p:cNvGraphicFramePr/>
          <p:nvPr/>
        </p:nvGraphicFramePr>
        <p:xfrm>
          <a:off x="480140" y="4739025"/>
          <a:ext cx="348648" cy="313278"/>
        </p:xfrm>
        <a:graphic>
          <a:graphicData uri="http://schemas.openxmlformats.org/presentationml/2006/ole">
            <mc:AlternateContent>
              <mc:Choice Requires="v">
                <p:oleObj r:id="rId14" imgH="313278" imgW="348648" progId="CorelDraw.Graphic.22" spid="_x0000_s4">
                  <p:embed/>
                </p:oleObj>
              </mc:Choice>
              <mc:Fallback>
                <p:oleObj r:id="rId15" imgH="313278" imgW="348648" progId="CorelDraw.Graphic.22">
                  <p:embed/>
                  <p:pic>
                    <p:nvPicPr>
                      <p:cNvPr id="220" name="Google Shape;220;p4"/>
                      <p:cNvPicPr preferRelativeResize="0"/>
                      <p:nvPr/>
                    </p:nvPicPr>
                    <p:blipFill rotWithShape="1">
                      <a:blip r:embed="rId7">
                        <a:alphaModFix/>
                      </a:blip>
                      <a:srcRect b="0" l="0" r="0" t="0"/>
                      <a:stretch/>
                    </p:blipFill>
                    <p:spPr>
                      <a:xfrm>
                        <a:off x="480140" y="4739025"/>
                        <a:ext cx="348648" cy="313278"/>
                      </a:xfrm>
                      <a:prstGeom prst="rect">
                        <a:avLst/>
                      </a:prstGeom>
                      <a:noFill/>
                      <a:ln>
                        <a:noFill/>
                      </a:ln>
                    </p:spPr>
                  </p:pic>
                </p:oleObj>
              </mc:Fallback>
            </mc:AlternateContent>
          </a:graphicData>
        </a:graphic>
      </p:graphicFrame>
      <p:sp>
        <p:nvSpPr>
          <p:cNvPr id="221" name="Google Shape;221;p4"/>
          <p:cNvSpPr/>
          <p:nvPr/>
        </p:nvSpPr>
        <p:spPr>
          <a:xfrm>
            <a:off x="815000" y="4679276"/>
            <a:ext cx="7699500" cy="1392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2000">
                <a:solidFill>
                  <a:srgbClr val="9283BE"/>
                </a:solidFill>
                <a:latin typeface="Calibri"/>
                <a:ea typeface="Calibri"/>
                <a:cs typeface="Calibri"/>
                <a:sym typeface="Calibri"/>
              </a:rPr>
              <a:t>EJE </a:t>
            </a:r>
            <a:r>
              <a:rPr b="1" lang="es-ES" sz="2000">
                <a:solidFill>
                  <a:srgbClr val="9283BE"/>
                </a:solidFill>
                <a:latin typeface="Calibri"/>
                <a:ea typeface="Calibri"/>
                <a:cs typeface="Calibri"/>
                <a:sym typeface="Calibri"/>
              </a:rPr>
              <a:t>3. </a:t>
            </a:r>
            <a:r>
              <a:rPr b="1" lang="es-ES" sz="2000">
                <a:solidFill>
                  <a:srgbClr val="9283BE"/>
                </a:solidFill>
                <a:latin typeface="Calibri"/>
                <a:ea typeface="Calibri"/>
                <a:cs typeface="Calibri"/>
                <a:sym typeface="Calibri"/>
              </a:rPr>
              <a:t>Fortalecimiento de los procesos de enseñanza y de aprendizaje en  entornos de semipresencialidad</a:t>
            </a:r>
            <a:r>
              <a:rPr b="1" lang="es-ES" sz="2000">
                <a:solidFill>
                  <a:srgbClr val="9283BE"/>
                </a:solidFill>
                <a:latin typeface="Calibri"/>
                <a:ea typeface="Calibri"/>
                <a:cs typeface="Calibri"/>
                <a:sym typeface="Calibri"/>
              </a:rPr>
              <a:t>.</a:t>
            </a:r>
            <a:endParaRPr/>
          </a:p>
          <a:p>
            <a:pPr indent="0" lvl="0" marL="0" marR="0" rtl="0" algn="l">
              <a:spcBef>
                <a:spcPts val="0"/>
              </a:spcBef>
              <a:spcAft>
                <a:spcPts val="0"/>
              </a:spcAft>
              <a:buNone/>
            </a:pPr>
            <a:r>
              <a:rPr lang="es-ES" sz="1600">
                <a:solidFill>
                  <a:srgbClr val="A5A5A5"/>
                </a:solidFill>
                <a:latin typeface="Calibri"/>
                <a:ea typeface="Calibri"/>
                <a:cs typeface="Calibri"/>
                <a:sym typeface="Calibri"/>
              </a:rPr>
              <a:t>Promoción de estrategias y espacios de encuentro,  formación, trabajo y actualización entre docentes y actores de ambos niveles educativos  para la producción de recursos y materiales educativos virtuales</a:t>
            </a:r>
            <a:r>
              <a:rPr lang="es-ES" sz="1600">
                <a:solidFill>
                  <a:srgbClr val="A5A5A5"/>
                </a:solidFill>
                <a:latin typeface="Calibri"/>
                <a:ea typeface="Calibri"/>
                <a:cs typeface="Calibri"/>
                <a:sym typeface="Calibri"/>
              </a:rPr>
              <a:t>.</a:t>
            </a:r>
            <a:endParaRPr sz="1600">
              <a:solidFill>
                <a:srgbClr val="A5A5A5"/>
              </a:solidFill>
              <a:latin typeface="Calibri"/>
              <a:ea typeface="Calibri"/>
              <a:cs typeface="Calibri"/>
              <a:sym typeface="Calibri"/>
            </a:endParaRPr>
          </a:p>
        </p:txBody>
      </p:sp>
      <p:grpSp>
        <p:nvGrpSpPr>
          <p:cNvPr id="222" name="Google Shape;222;p4"/>
          <p:cNvGrpSpPr/>
          <p:nvPr/>
        </p:nvGrpSpPr>
        <p:grpSpPr>
          <a:xfrm>
            <a:off x="0" y="6108575"/>
            <a:ext cx="9144000" cy="785700"/>
            <a:chOff x="0" y="6108575"/>
            <a:chExt cx="9144000" cy="785700"/>
          </a:xfrm>
        </p:grpSpPr>
        <p:sp>
          <p:nvSpPr>
            <p:cNvPr id="223" name="Google Shape;223;p4"/>
            <p:cNvSpPr/>
            <p:nvPr/>
          </p:nvSpPr>
          <p:spPr>
            <a:xfrm>
              <a:off x="0" y="6108575"/>
              <a:ext cx="9144000" cy="785700"/>
            </a:xfrm>
            <a:prstGeom prst="rect">
              <a:avLst/>
            </a:prstGeom>
            <a:solidFill>
              <a:srgbClr val="32BBED"/>
            </a:solidFill>
            <a:ln cap="flat" cmpd="sng" w="9525">
              <a:solidFill>
                <a:srgbClr val="32BBE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24" name="Google Shape;224;p4"/>
            <p:cNvPicPr preferRelativeResize="0"/>
            <p:nvPr/>
          </p:nvPicPr>
          <p:blipFill rotWithShape="1">
            <a:blip r:embed="rId16">
              <a:alphaModFix/>
            </a:blip>
            <a:srcRect b="0" l="0" r="0" t="0"/>
            <a:stretch/>
          </p:blipFill>
          <p:spPr>
            <a:xfrm>
              <a:off x="1417599" y="6163001"/>
              <a:ext cx="6768384" cy="656392"/>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5"/>
          <p:cNvSpPr/>
          <p:nvPr/>
        </p:nvSpPr>
        <p:spPr>
          <a:xfrm>
            <a:off x="521796" y="2420888"/>
            <a:ext cx="8005358" cy="3024336"/>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30" name="Google Shape;230;p5"/>
          <p:cNvPicPr preferRelativeResize="0"/>
          <p:nvPr/>
        </p:nvPicPr>
        <p:blipFill rotWithShape="1">
          <a:blip r:embed="rId4">
            <a:alphaModFix/>
          </a:blip>
          <a:srcRect b="5259" l="0" r="0" t="83320"/>
          <a:stretch/>
        </p:blipFill>
        <p:spPr>
          <a:xfrm>
            <a:off x="-1" y="6072206"/>
            <a:ext cx="9144000" cy="785794"/>
          </a:xfrm>
          <a:prstGeom prst="rect">
            <a:avLst/>
          </a:prstGeom>
          <a:noFill/>
          <a:ln>
            <a:noFill/>
          </a:ln>
        </p:spPr>
      </p:pic>
      <p:sp>
        <p:nvSpPr>
          <p:cNvPr id="231" name="Google Shape;231;p5"/>
          <p:cNvSpPr txBox="1"/>
          <p:nvPr/>
        </p:nvSpPr>
        <p:spPr>
          <a:xfrm>
            <a:off x="422170" y="642918"/>
            <a:ext cx="8104984" cy="67710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800">
                <a:solidFill>
                  <a:srgbClr val="9283BE"/>
                </a:solidFill>
                <a:latin typeface="Calibri"/>
                <a:ea typeface="Calibri"/>
                <a:cs typeface="Calibri"/>
                <a:sym typeface="Calibri"/>
              </a:rPr>
              <a:t>PRESENTACIÓN DE LOS PROYECTOS</a:t>
            </a:r>
            <a:endParaRPr b="1" sz="3800">
              <a:solidFill>
                <a:srgbClr val="9283BE"/>
              </a:solidFill>
              <a:latin typeface="Calibri"/>
              <a:ea typeface="Calibri"/>
              <a:cs typeface="Calibri"/>
              <a:sym typeface="Calibri"/>
            </a:endParaRPr>
          </a:p>
        </p:txBody>
      </p:sp>
      <p:sp>
        <p:nvSpPr>
          <p:cNvPr id="232" name="Google Shape;232;p5"/>
          <p:cNvSpPr txBox="1"/>
          <p:nvPr/>
        </p:nvSpPr>
        <p:spPr>
          <a:xfrm>
            <a:off x="422170" y="1218818"/>
            <a:ext cx="8542318"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000">
                <a:solidFill>
                  <a:srgbClr val="32BBED"/>
                </a:solidFill>
                <a:latin typeface="Calibri"/>
                <a:ea typeface="Calibri"/>
                <a:cs typeface="Calibri"/>
                <a:sym typeface="Calibri"/>
              </a:rPr>
              <a:t>Los proyectos podrán presentarse del 27 de agosto al 30 de septiembre de 2021.</a:t>
            </a:r>
            <a:endParaRPr b="1" sz="3000">
              <a:solidFill>
                <a:srgbClr val="32BBED"/>
              </a:solidFill>
              <a:latin typeface="Calibri"/>
              <a:ea typeface="Calibri"/>
              <a:cs typeface="Calibri"/>
              <a:sym typeface="Calibri"/>
            </a:endParaRPr>
          </a:p>
        </p:txBody>
      </p:sp>
      <p:sp>
        <p:nvSpPr>
          <p:cNvPr id="233" name="Google Shape;233;p5"/>
          <p:cNvSpPr/>
          <p:nvPr/>
        </p:nvSpPr>
        <p:spPr>
          <a:xfrm>
            <a:off x="2411745" y="4483200"/>
            <a:ext cx="4859400" cy="510900"/>
          </a:xfrm>
          <a:prstGeom prst="rect">
            <a:avLst/>
          </a:prstGeom>
          <a:solidFill>
            <a:srgbClr val="9283B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4" name="Google Shape;234;p5"/>
          <p:cNvSpPr txBox="1"/>
          <p:nvPr/>
        </p:nvSpPr>
        <p:spPr>
          <a:xfrm>
            <a:off x="2411747" y="4544199"/>
            <a:ext cx="43140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1800" u="sng">
                <a:solidFill>
                  <a:schemeClr val="lt1"/>
                </a:solidFill>
                <a:latin typeface="Calibri"/>
                <a:ea typeface="Calibri"/>
                <a:cs typeface="Calibri"/>
                <a:sym typeface="Calibri"/>
              </a:rPr>
              <a:t>http://</a:t>
            </a:r>
            <a:r>
              <a:rPr lang="es-ES" sz="1800" u="sng">
                <a:solidFill>
                  <a:schemeClr val="lt1"/>
                </a:solidFill>
                <a:latin typeface="Calibri"/>
                <a:ea typeface="Calibri"/>
                <a:cs typeface="Calibri"/>
                <a:sym typeface="Calibri"/>
              </a:rPr>
              <a:t>sigamosestudiando</a:t>
            </a:r>
            <a:r>
              <a:rPr lang="es-ES" sz="1800" u="sng">
                <a:solidFill>
                  <a:schemeClr val="lt1"/>
                </a:solidFill>
                <a:latin typeface="Calibri"/>
                <a:ea typeface="Calibri"/>
                <a:cs typeface="Calibri"/>
                <a:sym typeface="Calibri"/>
              </a:rPr>
              <a:t>.siu.edu.ar/2021</a:t>
            </a:r>
            <a:endParaRPr b="1" sz="3200">
              <a:solidFill>
                <a:schemeClr val="lt1"/>
              </a:solidFill>
              <a:latin typeface="Calibri"/>
              <a:ea typeface="Calibri"/>
              <a:cs typeface="Calibri"/>
              <a:sym typeface="Calibri"/>
            </a:endParaRPr>
          </a:p>
        </p:txBody>
      </p:sp>
      <p:graphicFrame>
        <p:nvGraphicFramePr>
          <p:cNvPr id="235" name="Google Shape;235;p5"/>
          <p:cNvGraphicFramePr/>
          <p:nvPr/>
        </p:nvGraphicFramePr>
        <p:xfrm>
          <a:off x="928488" y="2655652"/>
          <a:ext cx="1195240" cy="2394020"/>
        </p:xfrm>
        <a:graphic>
          <a:graphicData uri="http://schemas.openxmlformats.org/presentationml/2006/ole">
            <mc:AlternateContent>
              <mc:Choice Requires="v">
                <p:oleObj r:id="rId5" imgH="2394020" imgW="1195240" progId="CorelDraw.Graphic.22" spid="_x0000_s1">
                  <p:embed/>
                </p:oleObj>
              </mc:Choice>
              <mc:Fallback>
                <p:oleObj r:id="rId6" imgH="2394020" imgW="1195240" progId="CorelDraw.Graphic.22">
                  <p:embed/>
                  <p:pic>
                    <p:nvPicPr>
                      <p:cNvPr id="235" name="Google Shape;235;p5"/>
                      <p:cNvPicPr preferRelativeResize="0"/>
                      <p:nvPr/>
                    </p:nvPicPr>
                    <p:blipFill rotWithShape="1">
                      <a:blip r:embed="rId7">
                        <a:alphaModFix/>
                      </a:blip>
                      <a:srcRect b="0" l="0" r="0" t="0"/>
                      <a:stretch/>
                    </p:blipFill>
                    <p:spPr>
                      <a:xfrm>
                        <a:off x="928488" y="2655652"/>
                        <a:ext cx="1195240" cy="2394020"/>
                      </a:xfrm>
                      <a:prstGeom prst="rect">
                        <a:avLst/>
                      </a:prstGeom>
                      <a:noFill/>
                      <a:ln>
                        <a:noFill/>
                      </a:ln>
                    </p:spPr>
                  </p:pic>
                </p:oleObj>
              </mc:Fallback>
            </mc:AlternateContent>
          </a:graphicData>
        </a:graphic>
      </p:graphicFrame>
      <p:sp>
        <p:nvSpPr>
          <p:cNvPr id="236" name="Google Shape;236;p5"/>
          <p:cNvSpPr txBox="1"/>
          <p:nvPr/>
        </p:nvSpPr>
        <p:spPr>
          <a:xfrm>
            <a:off x="2339752" y="2927536"/>
            <a:ext cx="5474939" cy="12926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2600">
                <a:solidFill>
                  <a:schemeClr val="lt1"/>
                </a:solidFill>
                <a:latin typeface="Calibri"/>
                <a:ea typeface="Calibri"/>
                <a:cs typeface="Calibri"/>
                <a:sym typeface="Calibri"/>
              </a:rPr>
              <a:t>La carga deberá realizarse a través del formulario online disponible en la Plataforma SIU. </a:t>
            </a:r>
            <a:endParaRPr sz="2600">
              <a:solidFill>
                <a:schemeClr val="lt1"/>
              </a:solidFill>
              <a:latin typeface="Calibri"/>
              <a:ea typeface="Calibri"/>
              <a:cs typeface="Calibri"/>
              <a:sym typeface="Calibri"/>
            </a:endParaRPr>
          </a:p>
        </p:txBody>
      </p:sp>
      <p:sp>
        <p:nvSpPr>
          <p:cNvPr id="237" name="Google Shape;237;p5"/>
          <p:cNvSpPr/>
          <p:nvPr/>
        </p:nvSpPr>
        <p:spPr>
          <a:xfrm>
            <a:off x="0" y="-427"/>
            <a:ext cx="9144000" cy="21429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38" name="Google Shape;238;p5"/>
          <p:cNvPicPr preferRelativeResize="0"/>
          <p:nvPr/>
        </p:nvPicPr>
        <p:blipFill rotWithShape="1">
          <a:blip r:embed="rId8">
            <a:alphaModFix/>
          </a:blip>
          <a:srcRect b="0" l="0" r="0" t="0"/>
          <a:stretch/>
        </p:blipFill>
        <p:spPr>
          <a:xfrm>
            <a:off x="3264391" y="6212721"/>
            <a:ext cx="5268049" cy="510891"/>
          </a:xfrm>
          <a:prstGeom prst="rect">
            <a:avLst/>
          </a:prstGeom>
          <a:noFill/>
          <a:ln>
            <a:noFill/>
          </a:ln>
        </p:spPr>
      </p:pic>
      <p:graphicFrame>
        <p:nvGraphicFramePr>
          <p:cNvPr id="239" name="Google Shape;239;p5"/>
          <p:cNvGraphicFramePr/>
          <p:nvPr/>
        </p:nvGraphicFramePr>
        <p:xfrm>
          <a:off x="627212" y="6261461"/>
          <a:ext cx="1913521" cy="444388"/>
        </p:xfrm>
        <a:graphic>
          <a:graphicData uri="http://schemas.openxmlformats.org/presentationml/2006/ole">
            <mc:AlternateContent>
              <mc:Choice Requires="v">
                <p:oleObj r:id="rId9" imgH="444388" imgW="1913521" progId="CorelDraw.Graphic.22" spid="_x0000_s2">
                  <p:embed/>
                </p:oleObj>
              </mc:Choice>
              <mc:Fallback>
                <p:oleObj r:id="rId10" imgH="444388" imgW="1913521" progId="CorelDraw.Graphic.22">
                  <p:embed/>
                  <p:pic>
                    <p:nvPicPr>
                      <p:cNvPr id="239" name="Google Shape;239;p5"/>
                      <p:cNvPicPr preferRelativeResize="0"/>
                      <p:nvPr/>
                    </p:nvPicPr>
                    <p:blipFill rotWithShape="1">
                      <a:blip r:embed="rId11">
                        <a:alphaModFix/>
                      </a:blip>
                      <a:srcRect b="0" l="0" r="0" t="0"/>
                      <a:stretch/>
                    </p:blipFill>
                    <p:spPr>
                      <a:xfrm>
                        <a:off x="627212" y="6261461"/>
                        <a:ext cx="1913521" cy="444388"/>
                      </a:xfrm>
                      <a:prstGeom prst="rect">
                        <a:avLst/>
                      </a:prstGeom>
                      <a:noFill/>
                      <a:ln>
                        <a:noFill/>
                      </a:ln>
                    </p:spPr>
                  </p:pic>
                </p:oleObj>
              </mc:Fallback>
            </mc:AlternateContent>
          </a:graphicData>
        </a:graphic>
      </p:graphicFrame>
      <p:grpSp>
        <p:nvGrpSpPr>
          <p:cNvPr id="240" name="Google Shape;240;p5"/>
          <p:cNvGrpSpPr/>
          <p:nvPr/>
        </p:nvGrpSpPr>
        <p:grpSpPr>
          <a:xfrm>
            <a:off x="0" y="6108575"/>
            <a:ext cx="9144000" cy="785700"/>
            <a:chOff x="0" y="6108575"/>
            <a:chExt cx="9144000" cy="785700"/>
          </a:xfrm>
        </p:grpSpPr>
        <p:sp>
          <p:nvSpPr>
            <p:cNvPr id="241" name="Google Shape;241;p5"/>
            <p:cNvSpPr/>
            <p:nvPr/>
          </p:nvSpPr>
          <p:spPr>
            <a:xfrm>
              <a:off x="0" y="6108575"/>
              <a:ext cx="9144000" cy="785700"/>
            </a:xfrm>
            <a:prstGeom prst="rect">
              <a:avLst/>
            </a:prstGeom>
            <a:solidFill>
              <a:srgbClr val="32BBED"/>
            </a:solidFill>
            <a:ln cap="flat" cmpd="sng" w="9525">
              <a:solidFill>
                <a:srgbClr val="32BBE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2" name="Google Shape;242;p5"/>
            <p:cNvPicPr preferRelativeResize="0"/>
            <p:nvPr/>
          </p:nvPicPr>
          <p:blipFill rotWithShape="1">
            <a:blip r:embed="rId12">
              <a:alphaModFix/>
            </a:blip>
            <a:srcRect b="0" l="0" r="0" t="0"/>
            <a:stretch/>
          </p:blipFill>
          <p:spPr>
            <a:xfrm>
              <a:off x="1417599" y="6163001"/>
              <a:ext cx="6768384" cy="656392"/>
            </a:xfrm>
            <a:prstGeom prst="rect">
              <a:avLst/>
            </a:prstGeom>
            <a:noFill/>
            <a:ln>
              <a:noFill/>
            </a:ln>
          </p:spPr>
        </p:pic>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6"/>
          <p:cNvSpPr/>
          <p:nvPr/>
        </p:nvSpPr>
        <p:spPr>
          <a:xfrm>
            <a:off x="339507" y="2325135"/>
            <a:ext cx="8408955" cy="1772813"/>
          </a:xfrm>
          <a:prstGeom prst="rect">
            <a:avLst/>
          </a:prstGeom>
          <a:solidFill>
            <a:srgbClr val="9283BE"/>
          </a:solidFill>
          <a:ln>
            <a:noFill/>
          </a:ln>
        </p:spPr>
        <p:txBody>
          <a:bodyPr anchorCtr="0" anchor="ctr" bIns="45700" lIns="91425" spcFirstLastPara="1" rIns="91425" wrap="square" tIns="45700">
            <a:noAutofit/>
          </a:bodyPr>
          <a:lstStyle/>
          <a:p>
            <a:pPr indent="0" lvl="0" marL="0" marR="0" rtl="0" algn="just">
              <a:spcBef>
                <a:spcPts val="0"/>
              </a:spcBef>
              <a:spcAft>
                <a:spcPts val="0"/>
              </a:spcAft>
              <a:buNone/>
            </a:pPr>
            <a:r>
              <a:t/>
            </a:r>
            <a:endParaRPr sz="1600">
              <a:solidFill>
                <a:schemeClr val="lt1"/>
              </a:solidFill>
              <a:latin typeface="Calibri"/>
              <a:ea typeface="Calibri"/>
              <a:cs typeface="Calibri"/>
              <a:sym typeface="Calibri"/>
            </a:endParaRPr>
          </a:p>
          <a:p>
            <a:pPr indent="0" lvl="0" marL="0" marR="0" rtl="0" algn="just">
              <a:spcBef>
                <a:spcPts val="0"/>
              </a:spcBef>
              <a:spcAft>
                <a:spcPts val="0"/>
              </a:spcAft>
              <a:buNone/>
            </a:pPr>
            <a:r>
              <a:t/>
            </a:r>
            <a:endParaRPr sz="1600">
              <a:solidFill>
                <a:schemeClr val="lt1"/>
              </a:solidFill>
              <a:latin typeface="Calibri"/>
              <a:ea typeface="Calibri"/>
              <a:cs typeface="Calibri"/>
              <a:sym typeface="Calibri"/>
            </a:endParaRPr>
          </a:p>
          <a:p>
            <a:pPr indent="0" lvl="0" marL="0" marR="0" rtl="0" algn="just">
              <a:spcBef>
                <a:spcPts val="0"/>
              </a:spcBef>
              <a:spcAft>
                <a:spcPts val="0"/>
              </a:spcAft>
              <a:buNone/>
            </a:pPr>
            <a:r>
              <a:t/>
            </a:r>
            <a:endParaRPr sz="1600">
              <a:solidFill>
                <a:schemeClr val="lt1"/>
              </a:solidFill>
              <a:latin typeface="Calibri"/>
              <a:ea typeface="Calibri"/>
              <a:cs typeface="Calibri"/>
              <a:sym typeface="Calibri"/>
            </a:endParaRPr>
          </a:p>
          <a:p>
            <a:pPr indent="0" lvl="0" marL="0" marR="0" rtl="0" algn="just">
              <a:spcBef>
                <a:spcPts val="0"/>
              </a:spcBef>
              <a:spcAft>
                <a:spcPts val="0"/>
              </a:spcAft>
              <a:buNone/>
            </a:pPr>
            <a:r>
              <a:t/>
            </a:r>
            <a:endParaRPr sz="1600">
              <a:solidFill>
                <a:schemeClr val="lt1"/>
              </a:solidFill>
              <a:latin typeface="Calibri"/>
              <a:ea typeface="Calibri"/>
              <a:cs typeface="Calibri"/>
              <a:sym typeface="Calibri"/>
            </a:endParaRPr>
          </a:p>
          <a:p>
            <a:pPr indent="0" lvl="0" marL="0" marR="0" rtl="0" algn="l">
              <a:spcBef>
                <a:spcPts val="0"/>
              </a:spcBef>
              <a:spcAft>
                <a:spcPts val="0"/>
              </a:spcAft>
              <a:buNone/>
            </a:pPr>
            <a:br>
              <a:rPr lang="es-ES" sz="1600">
                <a:solidFill>
                  <a:schemeClr val="lt1"/>
                </a:solidFill>
                <a:latin typeface="Calibri"/>
                <a:ea typeface="Calibri"/>
                <a:cs typeface="Calibri"/>
                <a:sym typeface="Calibri"/>
              </a:rPr>
            </a:br>
            <a:endParaRPr sz="1600">
              <a:solidFill>
                <a:srgbClr val="FFFFFF"/>
              </a:solidFill>
              <a:latin typeface="Calibri"/>
              <a:ea typeface="Calibri"/>
              <a:cs typeface="Calibri"/>
              <a:sym typeface="Calibri"/>
            </a:endParaRPr>
          </a:p>
        </p:txBody>
      </p:sp>
      <p:sp>
        <p:nvSpPr>
          <p:cNvPr id="248" name="Google Shape;248;p6"/>
          <p:cNvSpPr/>
          <p:nvPr/>
        </p:nvSpPr>
        <p:spPr>
          <a:xfrm>
            <a:off x="339509" y="432193"/>
            <a:ext cx="8408954" cy="1691498"/>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49" name="Google Shape;249;p6"/>
          <p:cNvPicPr preferRelativeResize="0"/>
          <p:nvPr/>
        </p:nvPicPr>
        <p:blipFill rotWithShape="1">
          <a:blip r:embed="rId4">
            <a:alphaModFix/>
          </a:blip>
          <a:srcRect b="5259" l="0" r="0" t="83320"/>
          <a:stretch/>
        </p:blipFill>
        <p:spPr>
          <a:xfrm>
            <a:off x="-1" y="6072206"/>
            <a:ext cx="9144000" cy="785794"/>
          </a:xfrm>
          <a:prstGeom prst="rect">
            <a:avLst/>
          </a:prstGeom>
          <a:noFill/>
          <a:ln>
            <a:noFill/>
          </a:ln>
        </p:spPr>
      </p:pic>
      <p:sp>
        <p:nvSpPr>
          <p:cNvPr id="250" name="Google Shape;250;p6"/>
          <p:cNvSpPr txBox="1"/>
          <p:nvPr/>
        </p:nvSpPr>
        <p:spPr>
          <a:xfrm>
            <a:off x="625773" y="515412"/>
            <a:ext cx="6840760" cy="58473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200">
                <a:solidFill>
                  <a:schemeClr val="lt1"/>
                </a:solidFill>
                <a:latin typeface="Calibri"/>
                <a:ea typeface="Calibri"/>
                <a:cs typeface="Calibri"/>
                <a:sym typeface="Calibri"/>
              </a:rPr>
              <a:t>EVALUACIÓN</a:t>
            </a:r>
            <a:endParaRPr b="1" sz="3200">
              <a:solidFill>
                <a:schemeClr val="lt1"/>
              </a:solidFill>
              <a:latin typeface="Calibri"/>
              <a:ea typeface="Calibri"/>
              <a:cs typeface="Calibri"/>
              <a:sym typeface="Calibri"/>
            </a:endParaRPr>
          </a:p>
        </p:txBody>
      </p:sp>
      <p:sp>
        <p:nvSpPr>
          <p:cNvPr id="251" name="Google Shape;251;p6"/>
          <p:cNvSpPr txBox="1"/>
          <p:nvPr/>
        </p:nvSpPr>
        <p:spPr>
          <a:xfrm>
            <a:off x="339508" y="2312946"/>
            <a:ext cx="7689204" cy="58473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200">
                <a:solidFill>
                  <a:schemeClr val="lt1"/>
                </a:solidFill>
                <a:latin typeface="Calibri"/>
                <a:ea typeface="Calibri"/>
                <a:cs typeface="Calibri"/>
                <a:sym typeface="Calibri"/>
              </a:rPr>
              <a:t>   PRESUPUESTO</a:t>
            </a:r>
            <a:endParaRPr b="1" sz="3200">
              <a:solidFill>
                <a:schemeClr val="lt1"/>
              </a:solidFill>
              <a:latin typeface="Calibri"/>
              <a:ea typeface="Calibri"/>
              <a:cs typeface="Calibri"/>
              <a:sym typeface="Calibri"/>
            </a:endParaRPr>
          </a:p>
        </p:txBody>
      </p:sp>
      <p:sp>
        <p:nvSpPr>
          <p:cNvPr id="252" name="Google Shape;252;p6"/>
          <p:cNvSpPr/>
          <p:nvPr/>
        </p:nvSpPr>
        <p:spPr>
          <a:xfrm>
            <a:off x="0" y="-427"/>
            <a:ext cx="9144000" cy="21429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53" name="Google Shape;253;p6"/>
          <p:cNvPicPr preferRelativeResize="0"/>
          <p:nvPr/>
        </p:nvPicPr>
        <p:blipFill rotWithShape="1">
          <a:blip r:embed="rId5">
            <a:alphaModFix/>
          </a:blip>
          <a:srcRect b="0" l="0" r="0" t="0"/>
          <a:stretch/>
        </p:blipFill>
        <p:spPr>
          <a:xfrm>
            <a:off x="3264391" y="6212721"/>
            <a:ext cx="5268049" cy="510891"/>
          </a:xfrm>
          <a:prstGeom prst="rect">
            <a:avLst/>
          </a:prstGeom>
          <a:noFill/>
          <a:ln>
            <a:noFill/>
          </a:ln>
        </p:spPr>
      </p:pic>
      <p:graphicFrame>
        <p:nvGraphicFramePr>
          <p:cNvPr id="254" name="Google Shape;254;p6"/>
          <p:cNvGraphicFramePr/>
          <p:nvPr/>
        </p:nvGraphicFramePr>
        <p:xfrm>
          <a:off x="627212" y="6261461"/>
          <a:ext cx="1913521" cy="444388"/>
        </p:xfrm>
        <a:graphic>
          <a:graphicData uri="http://schemas.openxmlformats.org/presentationml/2006/ole">
            <mc:AlternateContent>
              <mc:Choice Requires="v">
                <p:oleObj r:id="rId6" imgH="444388" imgW="1913521" progId="CorelDraw.Graphic.22" spid="_x0000_s1">
                  <p:embed/>
                </p:oleObj>
              </mc:Choice>
              <mc:Fallback>
                <p:oleObj r:id="rId7" imgH="444388" imgW="1913521" progId="CorelDraw.Graphic.22">
                  <p:embed/>
                  <p:pic>
                    <p:nvPicPr>
                      <p:cNvPr id="254" name="Google Shape;254;p6"/>
                      <p:cNvPicPr preferRelativeResize="0"/>
                      <p:nvPr/>
                    </p:nvPicPr>
                    <p:blipFill rotWithShape="1">
                      <a:blip r:embed="rId8">
                        <a:alphaModFix/>
                      </a:blip>
                      <a:srcRect b="0" l="0" r="0" t="0"/>
                      <a:stretch/>
                    </p:blipFill>
                    <p:spPr>
                      <a:xfrm>
                        <a:off x="627212" y="6261461"/>
                        <a:ext cx="1913521" cy="444388"/>
                      </a:xfrm>
                      <a:prstGeom prst="rect">
                        <a:avLst/>
                      </a:prstGeom>
                      <a:noFill/>
                      <a:ln>
                        <a:noFill/>
                      </a:ln>
                    </p:spPr>
                  </p:pic>
                </p:oleObj>
              </mc:Fallback>
            </mc:AlternateContent>
          </a:graphicData>
        </a:graphic>
      </p:graphicFrame>
      <p:sp>
        <p:nvSpPr>
          <p:cNvPr id="255" name="Google Shape;255;p6"/>
          <p:cNvSpPr txBox="1"/>
          <p:nvPr/>
        </p:nvSpPr>
        <p:spPr>
          <a:xfrm>
            <a:off x="655389" y="1044035"/>
            <a:ext cx="7833220" cy="830956"/>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s-ES" sz="1600">
                <a:solidFill>
                  <a:schemeClr val="lt1"/>
                </a:solidFill>
                <a:latin typeface="Calibri"/>
                <a:ea typeface="Calibri"/>
                <a:cs typeface="Calibri"/>
                <a:sym typeface="Calibri"/>
              </a:rPr>
              <a:t>La evaluación de los proyectos estará a cargo de la Subsecretaría de Fortalecimiento de Trayectorias Estudiantiles. Para la ejecución de esta tarea creará una Comisión de Evaluación ad hoc con especialistas en la temática. </a:t>
            </a:r>
            <a:endParaRPr/>
          </a:p>
        </p:txBody>
      </p:sp>
      <p:sp>
        <p:nvSpPr>
          <p:cNvPr id="256" name="Google Shape;256;p6"/>
          <p:cNvSpPr/>
          <p:nvPr/>
        </p:nvSpPr>
        <p:spPr>
          <a:xfrm>
            <a:off x="339508" y="4240908"/>
            <a:ext cx="8408955" cy="1684259"/>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just">
              <a:spcBef>
                <a:spcPts val="0"/>
              </a:spcBef>
              <a:spcAft>
                <a:spcPts val="0"/>
              </a:spcAft>
              <a:buNone/>
            </a:pPr>
            <a:r>
              <a:t/>
            </a:r>
            <a:endParaRPr sz="1800">
              <a:solidFill>
                <a:schemeClr val="lt1"/>
              </a:solidFill>
              <a:latin typeface="Calibri"/>
              <a:ea typeface="Calibri"/>
              <a:cs typeface="Calibri"/>
              <a:sym typeface="Calibri"/>
            </a:endParaRPr>
          </a:p>
          <a:p>
            <a:pPr indent="0" lvl="0" marL="0" marR="0" rtl="0" algn="just">
              <a:spcBef>
                <a:spcPts val="0"/>
              </a:spcBef>
              <a:spcAft>
                <a:spcPts val="0"/>
              </a:spcAft>
              <a:buNone/>
            </a:pPr>
            <a:r>
              <a:t/>
            </a:r>
            <a:endParaRPr sz="1800">
              <a:solidFill>
                <a:schemeClr val="lt1"/>
              </a:solidFill>
              <a:latin typeface="Calibri"/>
              <a:ea typeface="Calibri"/>
              <a:cs typeface="Calibri"/>
              <a:sym typeface="Calibri"/>
            </a:endParaRPr>
          </a:p>
        </p:txBody>
      </p:sp>
      <p:sp>
        <p:nvSpPr>
          <p:cNvPr id="257" name="Google Shape;257;p6"/>
          <p:cNvSpPr txBox="1"/>
          <p:nvPr/>
        </p:nvSpPr>
        <p:spPr>
          <a:xfrm>
            <a:off x="646632" y="4246363"/>
            <a:ext cx="6840760" cy="58473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200">
                <a:solidFill>
                  <a:schemeClr val="lt1"/>
                </a:solidFill>
                <a:latin typeface="Calibri"/>
                <a:ea typeface="Calibri"/>
                <a:cs typeface="Calibri"/>
                <a:sym typeface="Calibri"/>
              </a:rPr>
              <a:t>RENDICIÓN DE FONDOS </a:t>
            </a:r>
            <a:endParaRPr b="1" sz="3200">
              <a:solidFill>
                <a:schemeClr val="lt1"/>
              </a:solidFill>
              <a:latin typeface="Calibri"/>
              <a:ea typeface="Calibri"/>
              <a:cs typeface="Calibri"/>
              <a:sym typeface="Calibri"/>
            </a:endParaRPr>
          </a:p>
        </p:txBody>
      </p:sp>
      <p:sp>
        <p:nvSpPr>
          <p:cNvPr id="258" name="Google Shape;258;p6"/>
          <p:cNvSpPr txBox="1"/>
          <p:nvPr/>
        </p:nvSpPr>
        <p:spPr>
          <a:xfrm>
            <a:off x="655389" y="2864955"/>
            <a:ext cx="7833220" cy="830997"/>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s-ES" sz="1600">
                <a:solidFill>
                  <a:schemeClr val="lt1"/>
                </a:solidFill>
                <a:latin typeface="Calibri"/>
                <a:ea typeface="Calibri"/>
                <a:cs typeface="Calibri"/>
                <a:sym typeface="Calibri"/>
              </a:rPr>
              <a:t>El monto total del financiamiento solicitado deberá presentarse de forma detallada. Los gastos a financiar por esta convocatoria deberán corresponder solamente con los incisos y rubros establecidos en el cuadro de Rubros Financiables. </a:t>
            </a:r>
            <a:endParaRPr/>
          </a:p>
        </p:txBody>
      </p:sp>
      <p:sp>
        <p:nvSpPr>
          <p:cNvPr id="259" name="Google Shape;259;p6"/>
          <p:cNvSpPr txBox="1"/>
          <p:nvPr/>
        </p:nvSpPr>
        <p:spPr>
          <a:xfrm>
            <a:off x="655389" y="4749630"/>
            <a:ext cx="7833219" cy="1077218"/>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s-ES" sz="1600">
                <a:solidFill>
                  <a:schemeClr val="lt1"/>
                </a:solidFill>
                <a:latin typeface="Calibri"/>
                <a:ea typeface="Calibri"/>
                <a:cs typeface="Calibri"/>
                <a:sym typeface="Calibri"/>
              </a:rPr>
              <a:t>El plazo de presentación de las rendiciones vence pasados los (30) TREINTA DÍAS luego de finalizada la ejecución de los fondos. Las mismas deberán ser remitidas por las universidades al Área de Rendiciones de la Secretaría de Políticas Universitarias conforme a las pautas de rendición de la Resolución Ministerial N° 600/21.</a:t>
            </a:r>
            <a:endParaRPr sz="1600">
              <a:solidFill>
                <a:schemeClr val="lt1"/>
              </a:solidFill>
              <a:latin typeface="Calibri"/>
              <a:ea typeface="Calibri"/>
              <a:cs typeface="Calibri"/>
              <a:sym typeface="Calibri"/>
            </a:endParaRPr>
          </a:p>
        </p:txBody>
      </p:sp>
      <p:grpSp>
        <p:nvGrpSpPr>
          <p:cNvPr id="260" name="Google Shape;260;p6"/>
          <p:cNvGrpSpPr/>
          <p:nvPr/>
        </p:nvGrpSpPr>
        <p:grpSpPr>
          <a:xfrm>
            <a:off x="0" y="6108575"/>
            <a:ext cx="9144000" cy="785700"/>
            <a:chOff x="0" y="6108575"/>
            <a:chExt cx="9144000" cy="785700"/>
          </a:xfrm>
        </p:grpSpPr>
        <p:sp>
          <p:nvSpPr>
            <p:cNvPr id="261" name="Google Shape;261;p6"/>
            <p:cNvSpPr/>
            <p:nvPr/>
          </p:nvSpPr>
          <p:spPr>
            <a:xfrm>
              <a:off x="0" y="6108575"/>
              <a:ext cx="9144000" cy="785700"/>
            </a:xfrm>
            <a:prstGeom prst="rect">
              <a:avLst/>
            </a:prstGeom>
            <a:solidFill>
              <a:srgbClr val="32BBED"/>
            </a:solidFill>
            <a:ln cap="flat" cmpd="sng" w="9525">
              <a:solidFill>
                <a:srgbClr val="32BBE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2" name="Google Shape;262;p6"/>
            <p:cNvPicPr preferRelativeResize="0"/>
            <p:nvPr/>
          </p:nvPicPr>
          <p:blipFill rotWithShape="1">
            <a:blip r:embed="rId9">
              <a:alphaModFix/>
            </a:blip>
            <a:srcRect b="0" l="0" r="0" t="0"/>
            <a:stretch/>
          </p:blipFill>
          <p:spPr>
            <a:xfrm>
              <a:off x="1417599" y="6163001"/>
              <a:ext cx="6768384" cy="656392"/>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pic>
        <p:nvPicPr>
          <p:cNvPr id="267" name="Google Shape;267;p7"/>
          <p:cNvPicPr preferRelativeResize="0"/>
          <p:nvPr/>
        </p:nvPicPr>
        <p:blipFill rotWithShape="1">
          <a:blip r:embed="rId4">
            <a:alphaModFix/>
          </a:blip>
          <a:srcRect b="5259" l="0" r="0" t="83320"/>
          <a:stretch/>
        </p:blipFill>
        <p:spPr>
          <a:xfrm>
            <a:off x="-1" y="6072206"/>
            <a:ext cx="9144000" cy="785794"/>
          </a:xfrm>
          <a:prstGeom prst="rect">
            <a:avLst/>
          </a:prstGeom>
          <a:noFill/>
          <a:ln>
            <a:noFill/>
          </a:ln>
        </p:spPr>
      </p:pic>
      <p:sp>
        <p:nvSpPr>
          <p:cNvPr id="268" name="Google Shape;268;p7"/>
          <p:cNvSpPr txBox="1"/>
          <p:nvPr/>
        </p:nvSpPr>
        <p:spPr>
          <a:xfrm>
            <a:off x="519507" y="692696"/>
            <a:ext cx="8104984" cy="129266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800">
                <a:solidFill>
                  <a:srgbClr val="9283BE"/>
                </a:solidFill>
                <a:latin typeface="Calibri"/>
                <a:ea typeface="Calibri"/>
                <a:cs typeface="Calibri"/>
                <a:sym typeface="Calibri"/>
              </a:rPr>
              <a:t>CONSULTAS TÉCNICAS </a:t>
            </a:r>
            <a:endParaRPr/>
          </a:p>
          <a:p>
            <a:pPr indent="0" lvl="0" marL="0" marR="0" rtl="0" algn="l">
              <a:spcBef>
                <a:spcPts val="0"/>
              </a:spcBef>
              <a:spcAft>
                <a:spcPts val="0"/>
              </a:spcAft>
              <a:buNone/>
            </a:pPr>
            <a:r>
              <a:t/>
            </a:r>
            <a:endParaRPr b="1" sz="3800">
              <a:solidFill>
                <a:srgbClr val="9283BE"/>
              </a:solidFill>
              <a:latin typeface="Calibri"/>
              <a:ea typeface="Calibri"/>
              <a:cs typeface="Calibri"/>
              <a:sym typeface="Calibri"/>
            </a:endParaRPr>
          </a:p>
        </p:txBody>
      </p:sp>
      <p:sp>
        <p:nvSpPr>
          <p:cNvPr id="269" name="Google Shape;269;p7"/>
          <p:cNvSpPr txBox="1"/>
          <p:nvPr/>
        </p:nvSpPr>
        <p:spPr>
          <a:xfrm>
            <a:off x="683567" y="1657122"/>
            <a:ext cx="7776900" cy="19395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s-ES" sz="2400">
                <a:solidFill>
                  <a:srgbClr val="A5A5A5"/>
                </a:solidFill>
                <a:latin typeface="Calibri"/>
                <a:ea typeface="Calibri"/>
                <a:cs typeface="Calibri"/>
                <a:sym typeface="Calibri"/>
              </a:rPr>
              <a:t>Para mayor precisión consultar el Anexo I de Bases, Pautas y Condiciones de la Resolución SPU N° 120/2021.</a:t>
            </a:r>
            <a:r>
              <a:rPr b="1" lang="es-ES" sz="2400">
                <a:solidFill>
                  <a:schemeClr val="lt1"/>
                </a:solidFill>
                <a:latin typeface="Calibri"/>
                <a:ea typeface="Calibri"/>
                <a:cs typeface="Calibri"/>
                <a:sym typeface="Calibri"/>
              </a:rPr>
              <a:t>021</a:t>
            </a:r>
            <a:r>
              <a:rPr lang="es-ES" sz="2400">
                <a:solidFill>
                  <a:srgbClr val="A5A5A5"/>
                </a:solidFill>
                <a:latin typeface="Calibri"/>
                <a:ea typeface="Calibri"/>
                <a:cs typeface="Calibri"/>
                <a:sym typeface="Calibri"/>
              </a:rPr>
              <a:t> </a:t>
            </a:r>
            <a:br>
              <a:rPr lang="es-ES" sz="2400">
                <a:solidFill>
                  <a:srgbClr val="A5A5A5"/>
                </a:solidFill>
                <a:latin typeface="Calibri"/>
                <a:ea typeface="Calibri"/>
                <a:cs typeface="Calibri"/>
                <a:sym typeface="Calibri"/>
              </a:rPr>
            </a:br>
            <a:r>
              <a:rPr lang="es-ES" sz="2400">
                <a:solidFill>
                  <a:srgbClr val="A5A5A5"/>
                </a:solidFill>
                <a:latin typeface="Calibri"/>
                <a:ea typeface="Calibri"/>
                <a:cs typeface="Calibri"/>
                <a:sym typeface="Calibri"/>
              </a:rPr>
              <a:t>La información adicional sobre los proyectos a presentar y el proceso de selección podrá ser obtenida de la Dirección Nacional de Desarrollo Universitario y Voluntariado.</a:t>
            </a:r>
            <a:endParaRPr sz="2400">
              <a:solidFill>
                <a:srgbClr val="A5A5A5"/>
              </a:solidFill>
              <a:latin typeface="Calibri"/>
              <a:ea typeface="Calibri"/>
              <a:cs typeface="Calibri"/>
              <a:sym typeface="Calibri"/>
            </a:endParaRPr>
          </a:p>
        </p:txBody>
      </p:sp>
      <p:sp>
        <p:nvSpPr>
          <p:cNvPr id="270" name="Google Shape;270;p7"/>
          <p:cNvSpPr/>
          <p:nvPr/>
        </p:nvSpPr>
        <p:spPr>
          <a:xfrm>
            <a:off x="627212" y="4071502"/>
            <a:ext cx="7776864" cy="779895"/>
          </a:xfrm>
          <a:prstGeom prst="rect">
            <a:avLst/>
          </a:prstGeom>
          <a:solidFill>
            <a:srgbClr val="7865A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1" name="Google Shape;271;p7"/>
          <p:cNvSpPr txBox="1"/>
          <p:nvPr/>
        </p:nvSpPr>
        <p:spPr>
          <a:xfrm>
            <a:off x="519507" y="4198547"/>
            <a:ext cx="7756500" cy="585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3200">
                <a:solidFill>
                  <a:schemeClr val="lt1"/>
                </a:solidFill>
                <a:latin typeface="Calibri"/>
                <a:ea typeface="Calibri"/>
                <a:cs typeface="Calibri"/>
                <a:sym typeface="Calibri"/>
              </a:rPr>
              <a:t>Mail: sigamosestudiando@educacion.gob.ar</a:t>
            </a:r>
            <a:endParaRPr b="1" sz="3200">
              <a:solidFill>
                <a:schemeClr val="lt1"/>
              </a:solidFill>
              <a:latin typeface="Calibri"/>
              <a:ea typeface="Calibri"/>
              <a:cs typeface="Calibri"/>
              <a:sym typeface="Calibri"/>
            </a:endParaRPr>
          </a:p>
        </p:txBody>
      </p:sp>
      <p:sp>
        <p:nvSpPr>
          <p:cNvPr id="272" name="Google Shape;272;p7"/>
          <p:cNvSpPr/>
          <p:nvPr/>
        </p:nvSpPr>
        <p:spPr>
          <a:xfrm>
            <a:off x="0" y="-427"/>
            <a:ext cx="9144000" cy="21429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73" name="Google Shape;273;p7"/>
          <p:cNvPicPr preferRelativeResize="0"/>
          <p:nvPr/>
        </p:nvPicPr>
        <p:blipFill rotWithShape="1">
          <a:blip r:embed="rId5">
            <a:alphaModFix/>
          </a:blip>
          <a:srcRect b="0" l="0" r="0" t="0"/>
          <a:stretch/>
        </p:blipFill>
        <p:spPr>
          <a:xfrm>
            <a:off x="3264391" y="6212721"/>
            <a:ext cx="5268049" cy="510891"/>
          </a:xfrm>
          <a:prstGeom prst="rect">
            <a:avLst/>
          </a:prstGeom>
          <a:noFill/>
          <a:ln>
            <a:noFill/>
          </a:ln>
        </p:spPr>
      </p:pic>
      <p:graphicFrame>
        <p:nvGraphicFramePr>
          <p:cNvPr id="274" name="Google Shape;274;p7"/>
          <p:cNvGraphicFramePr/>
          <p:nvPr/>
        </p:nvGraphicFramePr>
        <p:xfrm>
          <a:off x="627212" y="6261461"/>
          <a:ext cx="1913521" cy="444388"/>
        </p:xfrm>
        <a:graphic>
          <a:graphicData uri="http://schemas.openxmlformats.org/presentationml/2006/ole">
            <mc:AlternateContent>
              <mc:Choice Requires="v">
                <p:oleObj r:id="rId6" imgH="444388" imgW="1913521" progId="CorelDraw.Graphic.22" spid="_x0000_s1">
                  <p:embed/>
                </p:oleObj>
              </mc:Choice>
              <mc:Fallback>
                <p:oleObj r:id="rId7" imgH="444388" imgW="1913521" progId="CorelDraw.Graphic.22">
                  <p:embed/>
                  <p:pic>
                    <p:nvPicPr>
                      <p:cNvPr id="274" name="Google Shape;274;p7"/>
                      <p:cNvPicPr preferRelativeResize="0"/>
                      <p:nvPr/>
                    </p:nvPicPr>
                    <p:blipFill rotWithShape="1">
                      <a:blip r:embed="rId8">
                        <a:alphaModFix/>
                      </a:blip>
                      <a:srcRect b="0" l="0" r="0" t="0"/>
                      <a:stretch/>
                    </p:blipFill>
                    <p:spPr>
                      <a:xfrm>
                        <a:off x="627212" y="6261461"/>
                        <a:ext cx="1913521" cy="444388"/>
                      </a:xfrm>
                      <a:prstGeom prst="rect">
                        <a:avLst/>
                      </a:prstGeom>
                      <a:noFill/>
                      <a:ln>
                        <a:noFill/>
                      </a:ln>
                    </p:spPr>
                  </p:pic>
                </p:oleObj>
              </mc:Fallback>
            </mc:AlternateContent>
          </a:graphicData>
        </a:graphic>
      </p:graphicFrame>
      <p:grpSp>
        <p:nvGrpSpPr>
          <p:cNvPr id="275" name="Google Shape;275;p7"/>
          <p:cNvGrpSpPr/>
          <p:nvPr/>
        </p:nvGrpSpPr>
        <p:grpSpPr>
          <a:xfrm>
            <a:off x="0" y="6108575"/>
            <a:ext cx="9144000" cy="785700"/>
            <a:chOff x="0" y="6108575"/>
            <a:chExt cx="9144000" cy="785700"/>
          </a:xfrm>
        </p:grpSpPr>
        <p:sp>
          <p:nvSpPr>
            <p:cNvPr id="276" name="Google Shape;276;p7"/>
            <p:cNvSpPr/>
            <p:nvPr/>
          </p:nvSpPr>
          <p:spPr>
            <a:xfrm>
              <a:off x="0" y="6108575"/>
              <a:ext cx="9144000" cy="785700"/>
            </a:xfrm>
            <a:prstGeom prst="rect">
              <a:avLst/>
            </a:prstGeom>
            <a:solidFill>
              <a:srgbClr val="32BBED"/>
            </a:solidFill>
            <a:ln cap="flat" cmpd="sng" w="9525">
              <a:solidFill>
                <a:srgbClr val="32BBE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77" name="Google Shape;277;p7"/>
            <p:cNvPicPr preferRelativeResize="0"/>
            <p:nvPr/>
          </p:nvPicPr>
          <p:blipFill rotWithShape="1">
            <a:blip r:embed="rId9">
              <a:alphaModFix/>
            </a:blip>
            <a:srcRect b="0" l="0" r="0" t="0"/>
            <a:stretch/>
          </p:blipFill>
          <p:spPr>
            <a:xfrm>
              <a:off x="1417599" y="6163001"/>
              <a:ext cx="6768384" cy="656392"/>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81" name="Shape 281"/>
        <p:cNvGrpSpPr/>
        <p:nvPr/>
      </p:nvGrpSpPr>
      <p:grpSpPr>
        <a:xfrm>
          <a:off x="0" y="0"/>
          <a:ext cx="0" cy="0"/>
          <a:chOff x="0" y="0"/>
          <a:chExt cx="0" cy="0"/>
        </a:xfrm>
      </p:grpSpPr>
      <p:pic>
        <p:nvPicPr>
          <p:cNvPr descr="C:\Users\User\Desktop\REDES.png" id="282" name="Google Shape;282;p8"/>
          <p:cNvPicPr preferRelativeResize="0"/>
          <p:nvPr/>
        </p:nvPicPr>
        <p:blipFill rotWithShape="1">
          <a:blip r:embed="rId4">
            <a:alphaModFix/>
          </a:blip>
          <a:srcRect b="-28832" l="0" r="59323" t="-22812"/>
          <a:stretch/>
        </p:blipFill>
        <p:spPr>
          <a:xfrm>
            <a:off x="1886384" y="2928934"/>
            <a:ext cx="1743540" cy="642942"/>
          </a:xfrm>
          <a:prstGeom prst="rect">
            <a:avLst/>
          </a:prstGeom>
          <a:noFill/>
          <a:ln>
            <a:noFill/>
          </a:ln>
        </p:spPr>
      </p:pic>
      <p:sp>
        <p:nvSpPr>
          <p:cNvPr id="283" name="Google Shape;283;p8"/>
          <p:cNvSpPr txBox="1"/>
          <p:nvPr/>
        </p:nvSpPr>
        <p:spPr>
          <a:xfrm>
            <a:off x="3743772" y="2882003"/>
            <a:ext cx="4500594"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600">
                <a:solidFill>
                  <a:schemeClr val="lt1"/>
                </a:solidFill>
                <a:latin typeface="Calibri"/>
                <a:ea typeface="Calibri"/>
                <a:cs typeface="Calibri"/>
                <a:sym typeface="Calibri"/>
              </a:rPr>
              <a:t>@PUniversitarias</a:t>
            </a:r>
            <a:endParaRPr b="1" sz="3600">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87" name="Shape 287"/>
        <p:cNvGrpSpPr/>
        <p:nvPr/>
      </p:nvGrpSpPr>
      <p:grpSpPr>
        <a:xfrm>
          <a:off x="0" y="0"/>
          <a:ext cx="0" cy="0"/>
          <a:chOff x="0" y="0"/>
          <a:chExt cx="0" cy="0"/>
        </a:xfrm>
      </p:grpSpPr>
      <p:pic>
        <p:nvPicPr>
          <p:cNvPr id="288" name="Google Shape;288;p9"/>
          <p:cNvPicPr preferRelativeResize="0"/>
          <p:nvPr/>
        </p:nvPicPr>
        <p:blipFill rotWithShape="1">
          <a:blip r:embed="rId4">
            <a:alphaModFix/>
          </a:blip>
          <a:srcRect b="0" l="0" r="0" t="0"/>
          <a:stretch/>
        </p:blipFill>
        <p:spPr>
          <a:xfrm>
            <a:off x="827584" y="2999802"/>
            <a:ext cx="7510892" cy="728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2020-04-03T13:10:02Z</dcterms:created>
  <dc:creator>User</dc:creator>
</cp:coreProperties>
</file>